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74" r:id="rId3"/>
    <p:sldId id="257" r:id="rId4"/>
    <p:sldId id="271" r:id="rId5"/>
    <p:sldId id="258" r:id="rId6"/>
    <p:sldId id="259" r:id="rId7"/>
    <p:sldId id="272" r:id="rId8"/>
    <p:sldId id="273" r:id="rId9"/>
    <p:sldId id="270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8330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8506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03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65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950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240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4332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5597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8208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151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quotes/m/miguelange182400.html" TargetMode="External"/><Relationship Id="rId4" Type="http://schemas.openxmlformats.org/officeDocument/2006/relationships/hyperlink" Target="http://www.brainyquote.com/quotes/authors/m/miguel_angel_ruiz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99kg3NvyTO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PHMJ9oL_r0&amp;list=PLIJASI0pqGM-745drQPmbZSPn86keZaF0&amp;index=15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Dancing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25450" y="2615125"/>
            <a:ext cx="8134200" cy="187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Life is like dancing. If we have a big floor, many people will dance. Some will get angry when the rhythm changes. But life is changing all the time.</a:t>
            </a:r>
          </a:p>
          <a:p>
            <a:pPr lvl="0" rtl="0">
              <a:lnSpc>
                <a:spcPct val="136363"/>
              </a:lnSpc>
              <a:spcBef>
                <a:spcPts val="500"/>
              </a:spcBef>
              <a:buNone/>
            </a:pPr>
            <a:r>
              <a:rPr lang="en" sz="1100" b="1">
                <a:solidFill>
                  <a:srgbClr val="FFFFFF"/>
                </a:solidFill>
                <a:hlinkClick r:id="rId4"/>
              </a:rPr>
              <a:t>Miguel Angel Ruiz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What does Michael Scott say about dancing?</a:t>
            </a:r>
            <a:endParaRPr lang="en" dirty="0"/>
          </a:p>
        </p:txBody>
      </p:sp>
      <p:sp>
        <p:nvSpPr>
          <p:cNvPr id="2" name="Rectangle 1"/>
          <p:cNvSpPr/>
          <p:nvPr/>
        </p:nvSpPr>
        <p:spPr>
          <a:xfrm>
            <a:off x="1585445" y="3028950"/>
            <a:ext cx="59731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hlinkClick r:id="rId3"/>
              </a:rPr>
              <a:t>Start at 1:17</a:t>
            </a:r>
          </a:p>
          <a:p>
            <a:r>
              <a:rPr lang="en-US" sz="2000" dirty="0" smtClean="0">
                <a:hlinkClick r:id="rId3"/>
              </a:rPr>
              <a:t> 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www.youtube.com/watch?v=99kg3NvyTOk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93696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30550" y="936450"/>
            <a:ext cx="8833499" cy="402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6363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Define the following ACTION words.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acrobatics - a spectacular, showy, or startling performance or demonstration involving great agility or complexity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stretch - to become longer or wider when pulled; to extend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strain - to exert (as oneself) to the utmost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twirl - to revolve </a:t>
            </a:r>
            <a:r>
              <a:rPr lang="en" sz="24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rapidly</a:t>
            </a:r>
            <a:endParaRPr lang="en"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Vocabulary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30550" y="936450"/>
            <a:ext cx="8833499" cy="402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6363"/>
              </a:lnSpc>
              <a:spcBef>
                <a:spcPts val="5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Define the following ACTION words.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+mj-lt"/>
              <a:buAutoNum type="arabicPeriod" startAt="5"/>
            </a:pPr>
            <a:r>
              <a:rPr lang="en" sz="28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collapse </a:t>
            </a:r>
            <a:r>
              <a:rPr lang="en" sz="2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to suddenly lose force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+mj-lt"/>
              <a:buAutoNum type="arabicPeriod" startAt="5"/>
            </a:pPr>
            <a:r>
              <a:rPr lang="en" sz="2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gravitate -  to move toward something</a:t>
            </a:r>
          </a:p>
          <a:p>
            <a:pPr marL="457200" lvl="0" indent="-342900" rtl="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+mj-lt"/>
              <a:buAutoNum type="arabicPeriod" startAt="5"/>
            </a:pPr>
            <a:r>
              <a:rPr lang="en" sz="2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leap - to spring free from or as if from the ground</a:t>
            </a:r>
          </a:p>
          <a:p>
            <a:pPr marL="457200" lvl="0" indent="-342900">
              <a:lnSpc>
                <a:spcPct val="136363"/>
              </a:lnSpc>
              <a:spcBef>
                <a:spcPts val="500"/>
              </a:spcBef>
              <a:buClr>
                <a:srgbClr val="FFFFFF"/>
              </a:buClr>
              <a:buSzPct val="100000"/>
              <a:buFont typeface="+mj-lt"/>
              <a:buAutoNum type="arabicPeriod" startAt="5"/>
            </a:pPr>
            <a:r>
              <a:rPr lang="en" sz="2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lock - a controlling hold</a:t>
            </a:r>
          </a:p>
        </p:txBody>
      </p:sp>
    </p:spTree>
    <p:extLst>
      <p:ext uri="{BB962C8B-B14F-4D97-AF65-F5344CB8AC3E}">
        <p14:creationId xmlns:p14="http://schemas.microsoft.com/office/powerpoint/2010/main" val="391424710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Terms to Know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02150" y="998600"/>
            <a:ext cx="8584500" cy="392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200" u="sng" dirty="0" smtClean="0"/>
              <a:t>M</a:t>
            </a:r>
            <a:r>
              <a:rPr lang="en" sz="3200" u="sng" dirty="0" smtClean="0"/>
              <a:t>ovements </a:t>
            </a:r>
            <a:r>
              <a:rPr lang="en" sz="2800" dirty="0"/>
              <a:t>- Actions made by the </a:t>
            </a:r>
            <a:r>
              <a:rPr lang="en" sz="2800" dirty="0" smtClean="0"/>
              <a:t>body</a:t>
            </a:r>
            <a:endParaRPr lang="en-US" sz="2800" dirty="0" smtClean="0"/>
          </a:p>
          <a:p>
            <a:pPr lvl="0" rtl="0">
              <a:spcBef>
                <a:spcPts val="0"/>
              </a:spcBef>
              <a:buNone/>
            </a:pPr>
            <a:endParaRPr lang="en-US" sz="2800" dirty="0"/>
          </a:p>
          <a:p>
            <a:pPr marL="342900" lvl="0" indent="-342900" rtl="0">
              <a:spcBef>
                <a:spcPts val="0"/>
              </a:spcBef>
              <a:buFont typeface="Arial"/>
              <a:buChar char="•"/>
            </a:pPr>
            <a:r>
              <a:rPr lang="en" sz="3200" u="sng" dirty="0" smtClean="0"/>
              <a:t>locomotor</a:t>
            </a:r>
            <a:r>
              <a:rPr lang="en" sz="2800" dirty="0" smtClean="0"/>
              <a:t> </a:t>
            </a:r>
            <a:r>
              <a:rPr lang="en" sz="2800" dirty="0"/>
              <a:t>- Actions of the body that cover space (walk, run, skip, hop, jump, slide, leap, and </a:t>
            </a:r>
            <a:r>
              <a:rPr lang="en" sz="2800" dirty="0" smtClean="0"/>
              <a:t>gallop)</a:t>
            </a:r>
            <a:endParaRPr lang="en-US" sz="2800" dirty="0" smtClean="0"/>
          </a:p>
          <a:p>
            <a:pPr marL="342900" lvl="0" indent="-342900" rtl="0">
              <a:spcBef>
                <a:spcPts val="0"/>
              </a:spcBef>
              <a:buFont typeface="Arial"/>
              <a:buChar char="•"/>
            </a:pPr>
            <a:r>
              <a:rPr lang="en" sz="3200" u="sng" dirty="0" smtClean="0"/>
              <a:t>nonlocomotor</a:t>
            </a:r>
            <a:r>
              <a:rPr lang="en" sz="2800" dirty="0" smtClean="0"/>
              <a:t> </a:t>
            </a:r>
            <a:r>
              <a:rPr lang="en" sz="2800" dirty="0"/>
              <a:t>- Actions of the body that do not cover space (bend, stretch, twist, and swing)</a:t>
            </a:r>
          </a:p>
          <a:p>
            <a:pPr lvl="0" indent="457200"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sz="2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Elements </a:t>
            </a:r>
            <a:r>
              <a:rPr lang="en" dirty="0"/>
              <a:t>to Dance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6850" y="961850"/>
            <a:ext cx="8912999" cy="40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4800" u="sng" dirty="0">
                <a:solidFill>
                  <a:schemeClr val="bg1"/>
                </a:solidFill>
              </a:rPr>
              <a:t>T</a:t>
            </a:r>
            <a:r>
              <a:rPr lang="en" sz="4800" u="sng" dirty="0" smtClean="0">
                <a:solidFill>
                  <a:schemeClr val="bg1"/>
                </a:solidFill>
              </a:rPr>
              <a:t>ime</a:t>
            </a:r>
            <a:r>
              <a:rPr lang="en" sz="4000" dirty="0" smtClean="0">
                <a:solidFill>
                  <a:schemeClr val="bg1"/>
                </a:solidFill>
              </a:rPr>
              <a:t> </a:t>
            </a:r>
            <a:r>
              <a:rPr lang="en" sz="4000" dirty="0">
                <a:solidFill>
                  <a:schemeClr val="bg1"/>
                </a:solidFill>
              </a:rPr>
              <a:t>- How fast or slow </a:t>
            </a:r>
            <a:r>
              <a:rPr lang="en" sz="4000" i="1" dirty="0">
                <a:solidFill>
                  <a:schemeClr val="bg1"/>
                </a:solidFill>
              </a:rPr>
              <a:t>(tempo)</a:t>
            </a:r>
            <a:r>
              <a:rPr lang="en" sz="4000" dirty="0">
                <a:solidFill>
                  <a:schemeClr val="bg1"/>
                </a:solidFill>
              </a:rPr>
              <a:t>; even or uneven </a:t>
            </a:r>
            <a:r>
              <a:rPr lang="en" sz="4000" i="1" dirty="0">
                <a:solidFill>
                  <a:schemeClr val="bg1"/>
                </a:solidFill>
              </a:rPr>
              <a:t>(beat)</a:t>
            </a:r>
            <a:r>
              <a:rPr lang="en" sz="4000" dirty="0">
                <a:solidFill>
                  <a:schemeClr val="bg1"/>
                </a:solidFill>
              </a:rPr>
              <a:t>; and long or short </a:t>
            </a:r>
            <a:r>
              <a:rPr lang="en" sz="4000" i="1" dirty="0">
                <a:solidFill>
                  <a:schemeClr val="bg1"/>
                </a:solidFill>
              </a:rPr>
              <a:t>(duration) </a:t>
            </a:r>
            <a:r>
              <a:rPr lang="en" sz="4000" dirty="0">
                <a:solidFill>
                  <a:schemeClr val="bg1"/>
                </a:solidFill>
              </a:rPr>
              <a:t>the movement </a:t>
            </a:r>
            <a:r>
              <a:rPr lang="en" sz="4000" dirty="0" smtClean="0">
                <a:solidFill>
                  <a:schemeClr val="bg1"/>
                </a:solidFill>
              </a:rPr>
              <a:t>is</a:t>
            </a:r>
            <a:endParaRPr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Elements </a:t>
            </a:r>
            <a:r>
              <a:rPr lang="en" dirty="0"/>
              <a:t>to Dance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6850" y="961850"/>
            <a:ext cx="8912999" cy="40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r>
              <a:rPr lang="en" sz="3200" u="sng" dirty="0" smtClean="0">
                <a:solidFill>
                  <a:schemeClr val="bg1"/>
                </a:solidFill>
              </a:rPr>
              <a:t>Space</a:t>
            </a:r>
            <a:r>
              <a:rPr lang="en" sz="2400" dirty="0" smtClean="0">
                <a:solidFill>
                  <a:schemeClr val="bg1"/>
                </a:solidFill>
              </a:rPr>
              <a:t> </a:t>
            </a:r>
            <a:r>
              <a:rPr lang="en" sz="2400" dirty="0">
                <a:solidFill>
                  <a:schemeClr val="bg1"/>
                </a:solidFill>
              </a:rPr>
              <a:t>- The area covered by the dance movements (This includes shape, level, directions, and pathways</a:t>
            </a:r>
            <a:r>
              <a:rPr lang="en" sz="2400" dirty="0" smtClean="0">
                <a:solidFill>
                  <a:schemeClr val="bg1"/>
                </a:solidFill>
              </a:rPr>
              <a:t>.)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 rtl="0">
              <a:spcBef>
                <a:spcPts val="0"/>
              </a:spcBef>
            </a:pPr>
            <a:endParaRPr lang="en" sz="2400" dirty="0">
              <a:solidFill>
                <a:schemeClr val="bg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D</a:t>
            </a:r>
            <a:r>
              <a:rPr lang="en" sz="2800" u="sng" dirty="0" smtClean="0">
                <a:solidFill>
                  <a:schemeClr val="bg1"/>
                </a:solidFill>
              </a:rPr>
              <a:t>irections </a:t>
            </a:r>
            <a:r>
              <a:rPr lang="en" sz="2800" dirty="0">
                <a:solidFill>
                  <a:schemeClr val="bg1"/>
                </a:solidFill>
              </a:rPr>
              <a:t>- Forward, backward, sideways, up, down, etc</a:t>
            </a:r>
            <a:r>
              <a:rPr lang="en" sz="2800" dirty="0" smtClean="0">
                <a:solidFill>
                  <a:schemeClr val="bg1"/>
                </a:solidFill>
              </a:rPr>
              <a:t>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L</a:t>
            </a:r>
            <a:r>
              <a:rPr lang="en" sz="2800" u="sng" dirty="0" smtClean="0">
                <a:solidFill>
                  <a:schemeClr val="bg1"/>
                </a:solidFill>
              </a:rPr>
              <a:t>evel </a:t>
            </a:r>
            <a:r>
              <a:rPr lang="en" sz="2800" dirty="0">
                <a:solidFill>
                  <a:schemeClr val="bg1"/>
                </a:solidFill>
              </a:rPr>
              <a:t>- The distance from the </a:t>
            </a:r>
            <a:r>
              <a:rPr lang="en" sz="2800" dirty="0" smtClean="0">
                <a:solidFill>
                  <a:schemeClr val="bg1"/>
                </a:solidFill>
              </a:rPr>
              <a:t>floor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P</a:t>
            </a:r>
            <a:r>
              <a:rPr lang="en" sz="2800" u="sng" dirty="0" smtClean="0">
                <a:solidFill>
                  <a:schemeClr val="bg1"/>
                </a:solidFill>
              </a:rPr>
              <a:t>athways </a:t>
            </a:r>
            <a:r>
              <a:rPr lang="en" sz="2800" dirty="0">
                <a:solidFill>
                  <a:schemeClr val="bg1"/>
                </a:solidFill>
              </a:rPr>
              <a:t>- Patterns that the body makes as it moves through space or on the </a:t>
            </a:r>
            <a:r>
              <a:rPr lang="en" sz="2800" dirty="0" smtClean="0">
                <a:solidFill>
                  <a:schemeClr val="bg1"/>
                </a:solidFill>
              </a:rPr>
              <a:t>floor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S</a:t>
            </a:r>
            <a:r>
              <a:rPr lang="en" sz="2800" u="sng" dirty="0" smtClean="0">
                <a:solidFill>
                  <a:schemeClr val="bg1"/>
                </a:solidFill>
              </a:rPr>
              <a:t>hape </a:t>
            </a:r>
            <a:r>
              <a:rPr lang="en" sz="2800" dirty="0">
                <a:solidFill>
                  <a:schemeClr val="bg1"/>
                </a:solidFill>
              </a:rPr>
              <a:t>- The design of the body as it exists in </a:t>
            </a:r>
            <a:r>
              <a:rPr lang="en" sz="2800" dirty="0" smtClean="0">
                <a:solidFill>
                  <a:schemeClr val="bg1"/>
                </a:solidFill>
              </a:rPr>
              <a:t>space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5728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/>
              <a:t>Elements </a:t>
            </a:r>
            <a:r>
              <a:rPr lang="en" dirty="0"/>
              <a:t>to Dance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16850" y="961850"/>
            <a:ext cx="8912999" cy="404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r>
              <a:rPr lang="en" sz="4800" u="sng" dirty="0" smtClean="0">
                <a:solidFill>
                  <a:schemeClr val="bg1"/>
                </a:solidFill>
              </a:rPr>
              <a:t>force</a:t>
            </a:r>
            <a:r>
              <a:rPr lang="en" sz="2400" dirty="0" smtClean="0">
                <a:solidFill>
                  <a:schemeClr val="bg1"/>
                </a:solidFill>
              </a:rPr>
              <a:t> </a:t>
            </a:r>
            <a:r>
              <a:rPr lang="en" sz="4000" dirty="0">
                <a:solidFill>
                  <a:schemeClr val="bg1"/>
                </a:solidFill>
              </a:rPr>
              <a:t>- The use of energy while moving </a:t>
            </a:r>
            <a:r>
              <a:rPr lang="en" sz="4000" dirty="0" smtClean="0">
                <a:solidFill>
                  <a:schemeClr val="bg1"/>
                </a:solidFill>
              </a:rPr>
              <a:t>space</a:t>
            </a:r>
          </a:p>
          <a:p>
            <a:pPr lvl="0" rtl="0">
              <a:spcBef>
                <a:spcPts val="0"/>
              </a:spcBef>
            </a:pPr>
            <a:endParaRPr lang="en" sz="2800" dirty="0" smtClean="0">
              <a:solidFill>
                <a:schemeClr val="bg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1213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Dance Analysis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43000" y="3714750"/>
            <a:ext cx="662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https://www.youtube.com/watch?v=8PHMJ9oL_r0&amp;list=PLIJASI0pqGM-745drQPmbZSPn86keZaF0&amp;index=</a:t>
            </a:r>
            <a:r>
              <a:rPr lang="en-US" dirty="0" smtClean="0">
                <a:hlinkClick r:id="rId3"/>
              </a:rPr>
              <a:t>15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90550"/>
            <a:ext cx="3581400" cy="20145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3028950"/>
            <a:ext cx="728797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CCFFCC"/>
                </a:solidFill>
              </a:rPr>
              <a:t>Kaylee</a:t>
            </a:r>
            <a:r>
              <a:rPr lang="en-US" sz="3200" dirty="0">
                <a:solidFill>
                  <a:srgbClr val="CCFFCC"/>
                </a:solidFill>
              </a:rPr>
              <a:t> &amp; Cyrus' Cha Cha Performance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352</Words>
  <Application>Microsoft Macintosh PowerPoint</Application>
  <PresentationFormat>On-screen Show (16:9)</PresentationFormat>
  <Paragraphs>37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spotlight</vt:lpstr>
      <vt:lpstr>Dancing</vt:lpstr>
      <vt:lpstr>What does Michael Scott say about dancing?</vt:lpstr>
      <vt:lpstr>Vocabulary</vt:lpstr>
      <vt:lpstr>Vocabulary</vt:lpstr>
      <vt:lpstr>Terms to Know</vt:lpstr>
      <vt:lpstr>Elements to Dance</vt:lpstr>
      <vt:lpstr>Elements to Dance</vt:lpstr>
      <vt:lpstr>Elements to Dance</vt:lpstr>
      <vt:lpstr>Dance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Dancing</dc:title>
  <dc:creator>guy</dc:creator>
  <cp:lastModifiedBy>Stacie Gautreaux</cp:lastModifiedBy>
  <cp:revision>15</cp:revision>
  <dcterms:modified xsi:type="dcterms:W3CDTF">2017-10-17T12:36:17Z</dcterms:modified>
</cp:coreProperties>
</file>