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9"/>
  </p:notesMasterIdLst>
  <p:sldIdLst>
    <p:sldId id="256" r:id="rId2"/>
    <p:sldId id="291" r:id="rId3"/>
    <p:sldId id="257" r:id="rId4"/>
    <p:sldId id="29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3" r:id="rId3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2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9494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949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60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23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211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958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556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621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52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898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847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46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278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12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739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074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57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043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736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433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283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614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51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562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0559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537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905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217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1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99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07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4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10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846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8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1" name="Shape 61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7" name="Shape 67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5" name="Shape 75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0" name="Shape 8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ritannica.com/biography/Ludwig-van-Beethoven/images-video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fo3yKFjYmA" TargetMode="External"/><Relationship Id="rId5" Type="http://schemas.openxmlformats.org/officeDocument/2006/relationships/hyperlink" Target="https://www.youtube.com/watch?v=QE5Cr5hdf4I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udnes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-aoIcJ2_yw&amp;list=PLIJASI0pqGM-745drQPmbZSPn86keZaF0&amp;index=9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tGEDgkZlC8" TargetMode="External"/><Relationship Id="rId4" Type="http://schemas.openxmlformats.org/officeDocument/2006/relationships/hyperlink" Target="https://www.youtube.com/watch?v=144QVYv__S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Pvf9kkoi4k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_ZatuoalP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vHH2pOzuM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CK99wHrk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yR7yoDBQS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vz6iwV38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PivWY9wn5ps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1F0lBnsnk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Music Elements and Principles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Score Example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1123950"/>
            <a:ext cx="2974213" cy="386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Elements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Elements = core components;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  The pieces that we use to build music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2400">
                <a:solidFill>
                  <a:schemeClr val="dk1"/>
                </a:solidFill>
              </a:rPr>
              <a:t>Duration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•Intensity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•Pitch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•Timbre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Duration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Duration - </a:t>
            </a:r>
            <a:r>
              <a:rPr lang="en" sz="3200" dirty="0">
                <a:solidFill>
                  <a:schemeClr val="dk1"/>
                </a:solidFill>
              </a:rPr>
              <a:t>The length of something.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Examples: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  quarter note = 1 beat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  half note = 2 beats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  whole note = 4 beats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  phrase = 4 measures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Beyonce - “Halo” lasts 3 minutes and 45 seconds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Intensity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Intensity - </a:t>
            </a:r>
            <a:r>
              <a:rPr lang="en" sz="3200">
                <a:solidFill>
                  <a:schemeClr val="dk1"/>
                </a:solidFill>
              </a:rPr>
              <a:t>The strength of something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Results from the following: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Personality - general feeling (ominous, perky, powerful, etc)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Heat - passion behind the lyrics and score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  Volume - how loud the music 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100"/>
            <a:ext cx="5791200" cy="1013999"/>
          </a:xfrm>
        </p:spPr>
        <p:txBody>
          <a:bodyPr/>
          <a:lstStyle/>
          <a:p>
            <a:r>
              <a:rPr lang="en-US" sz="4000" dirty="0" smtClean="0"/>
              <a:t>Intensity with Beethoven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95800" y="3562350"/>
            <a:ext cx="4343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High Intensity:</a:t>
            </a:r>
            <a:endParaRPr lang="en-US" sz="2000" dirty="0"/>
          </a:p>
          <a:p>
            <a:r>
              <a:rPr lang="en-US" dirty="0"/>
              <a:t>Beethoven, Ludwig van: </a:t>
            </a:r>
            <a:r>
              <a:rPr lang="en-US" i="1" dirty="0"/>
              <a:t>Symphony No. 5 in C...</a:t>
            </a:r>
            <a:endParaRPr lang="en-US" dirty="0"/>
          </a:p>
          <a:p>
            <a:r>
              <a:rPr lang="en-US" dirty="0"/>
              <a:t>Excerpt from the first movement, “Allegro con brio,” of Beethoven’s </a:t>
            </a:r>
            <a:r>
              <a:rPr lang="en-US" i="1" dirty="0"/>
              <a:t>Symphony...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486150"/>
            <a:ext cx="4038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Low Intensity:</a:t>
            </a:r>
            <a:endParaRPr lang="en-US" sz="2000" dirty="0"/>
          </a:p>
          <a:p>
            <a:r>
              <a:rPr lang="en-US" dirty="0"/>
              <a:t>“Moonlight Sonata”</a:t>
            </a:r>
          </a:p>
          <a:p>
            <a:r>
              <a:rPr lang="en-US" dirty="0"/>
              <a:t>The opening measures of Ludwig van Beethoven’s </a:t>
            </a:r>
            <a:r>
              <a:rPr lang="en-US" i="1" dirty="0"/>
              <a:t>Piano Sonata in C-sharp Minor</a:t>
            </a:r>
            <a:r>
              <a:rPr lang="en-US" dirty="0" smtClean="0"/>
              <a:t>,…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809750"/>
            <a:ext cx="6188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https://www.britannica.com/biography/Ludwig-van-Beethoven/images-</a:t>
            </a:r>
            <a:r>
              <a:rPr lang="en-US" dirty="0" smtClean="0">
                <a:hlinkClick r:id="rId2"/>
              </a:rPr>
              <a:t>videos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20" y="0"/>
            <a:ext cx="2476500" cy="31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dirty="0" smtClean="0"/>
              <a:t>Contemplate &amp; Collaborate </a:t>
            </a:r>
            <a:endParaRPr lang="en"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What effect does intensity have on the theme of a song?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Pitch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4400" dirty="0"/>
              <a:t>Pitch is the </a:t>
            </a:r>
            <a:r>
              <a:rPr lang="en" sz="9600" dirty="0"/>
              <a:t>Highness </a:t>
            </a:r>
            <a:r>
              <a:rPr lang="en" sz="4400" dirty="0"/>
              <a:t>or </a:t>
            </a:r>
          </a:p>
          <a:p>
            <a:pPr algn="ctr" rtl="0">
              <a:spcBef>
                <a:spcPts val="0"/>
              </a:spcBef>
              <a:buNone/>
            </a:pPr>
            <a:endParaRPr sz="2400" dirty="0"/>
          </a:p>
          <a:p>
            <a:pPr algn="ctr">
              <a:spcBef>
                <a:spcPts val="0"/>
              </a:spcBef>
              <a:buNone/>
            </a:pPr>
            <a:r>
              <a:rPr lang="en" sz="3200" dirty="0"/>
              <a:t>lowness</a:t>
            </a:r>
            <a:r>
              <a:rPr lang="en" sz="2400" dirty="0"/>
              <a:t> </a:t>
            </a:r>
            <a:r>
              <a:rPr lang="en" sz="4400" dirty="0"/>
              <a:t>of a sound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Example: Pitch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114550"/>
            <a:ext cx="3125225" cy="20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2190750"/>
            <a:ext cx="3847800" cy="2036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4800" y="4248150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https://www.youtube.com/watch?v=QE5Cr5hdf4I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7635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Pitch </a:t>
            </a:r>
          </a:p>
          <a:p>
            <a:pPr algn="ctr"/>
            <a:r>
              <a:rPr lang="en-US" dirty="0" smtClean="0"/>
              <a:t>Mariah Carey</a:t>
            </a:r>
          </a:p>
          <a:p>
            <a:pPr algn="ctr"/>
            <a:r>
              <a:rPr lang="en-US" dirty="0" smtClean="0"/>
              <a:t>“Emotions”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27635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Pitch </a:t>
            </a:r>
          </a:p>
          <a:p>
            <a:pPr algn="ctr"/>
            <a:r>
              <a:rPr lang="en-US" dirty="0" smtClean="0"/>
              <a:t>Randy Travis </a:t>
            </a:r>
          </a:p>
          <a:p>
            <a:pPr algn="ctr"/>
            <a:r>
              <a:rPr lang="en-US" dirty="0" smtClean="0"/>
              <a:t>“Deeper Then the Holler”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4324350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https://www.youtube.com/watch?v=Ffo3yKFjYmA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dirty="0" smtClean="0"/>
              <a:t>Contemplate &amp; Collaborate </a:t>
            </a:r>
            <a:endParaRPr lang="en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How do pitch and intensity work together to create an overall sound?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293925" y="101100"/>
            <a:ext cx="8435400" cy="124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Timbre (pronounced tamber)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1759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</a:rPr>
              <a:t>the character or quality of a musical sound or voice as distinct from its pitch and intensity.</a:t>
            </a: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</a:rPr>
              <a:t>In simple terms, </a:t>
            </a:r>
            <a:r>
              <a:rPr lang="en" sz="2400" b="1">
                <a:solidFill>
                  <a:srgbClr val="222222"/>
                </a:solidFill>
              </a:rPr>
              <a:t>timbre </a:t>
            </a:r>
            <a:r>
              <a:rPr lang="en" sz="2400">
                <a:solidFill>
                  <a:srgbClr val="222222"/>
                </a:solidFill>
              </a:rPr>
              <a:t>is what makes a particular musical </a:t>
            </a:r>
            <a:r>
              <a:rPr lang="en" sz="2400" b="1">
                <a:solidFill>
                  <a:srgbClr val="222222"/>
                </a:solidFill>
              </a:rPr>
              <a:t>sound different</a:t>
            </a:r>
            <a:r>
              <a:rPr lang="en" sz="2400">
                <a:solidFill>
                  <a:srgbClr val="222222"/>
                </a:solidFill>
              </a:rPr>
              <a:t> from another, </a:t>
            </a:r>
            <a:r>
              <a:rPr lang="en" sz="2400" b="1">
                <a:solidFill>
                  <a:srgbClr val="222222"/>
                </a:solidFill>
              </a:rPr>
              <a:t>even when they have the same pitch and </a:t>
            </a:r>
            <a:r>
              <a:rPr lang="en" sz="2400" b="1">
                <a:solidFill>
                  <a:srgbClr val="222222"/>
                </a:solidFill>
                <a:hlinkClick r:id="rId3"/>
              </a:rPr>
              <a:t>loudness</a:t>
            </a:r>
            <a:r>
              <a:rPr lang="en" sz="2400">
                <a:solidFill>
                  <a:srgbClr val="222222"/>
                </a:solidFill>
              </a:rPr>
              <a:t>. For instance, it is the difference between a guitar and a piano playing the same note at the same loudness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581150"/>
            <a:ext cx="3733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Musical </a:t>
            </a:r>
            <a:r>
              <a:rPr lang="en-US" dirty="0"/>
              <a:t>Elements: Elementary, My Dear </a:t>
            </a:r>
            <a:r>
              <a:rPr lang="en-US" dirty="0" smtClean="0"/>
              <a:t>Noah 3:23  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://www.youtube.com/watch?v=q-aoIcJ2_yw&amp;list=PLIJASI0pqGM-745drQPmbZSPn86keZaF0&amp;index=</a:t>
            </a:r>
            <a:r>
              <a:rPr lang="en-US" dirty="0" smtClean="0">
                <a:hlinkClick r:id="rId2"/>
              </a:rPr>
              <a:t>9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ig Caslon"/>
                <a:cs typeface="Big Caslon"/>
              </a:rPr>
              <a:t>Listen for the Musical Elements:  </a:t>
            </a:r>
            <a:r>
              <a:rPr lang="en-US" sz="4400" dirty="0" smtClean="0">
                <a:latin typeface="Abadi MT Condensed Light"/>
                <a:cs typeface="Abadi MT Condensed Light"/>
              </a:rPr>
              <a:t>Move if you feel it </a:t>
            </a:r>
            <a:endParaRPr lang="en-US" sz="4400" dirty="0">
              <a:latin typeface="Abadi MT Condensed Light"/>
              <a:cs typeface="Abadi MT Condensed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18135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Jot down all the musical words you can think of as you are watching and listening….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98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Definition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82925" y="13046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575" y="1423050"/>
            <a:ext cx="4724400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965" y="4562739"/>
            <a:ext cx="4182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https://www.youtube.com/watch?v=144QVYv__S4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064007" y="4604903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www.youtube.com/watch?v=5tGEDgkZlC8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dirty="0" smtClean="0"/>
              <a:t>Contemplate &amp; Collaborate </a:t>
            </a:r>
            <a:endParaRPr lang="en" dirty="0"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2"/>
                </a:solidFill>
              </a:rPr>
              <a:t>Why can’t </a:t>
            </a:r>
            <a:r>
              <a:rPr lang="en-US" sz="3000" dirty="0" smtClean="0">
                <a:solidFill>
                  <a:schemeClr val="bg2"/>
                </a:solidFill>
              </a:rPr>
              <a:t>Ms. Teacher </a:t>
            </a:r>
            <a:r>
              <a:rPr lang="en" sz="3000" dirty="0" smtClean="0">
                <a:solidFill>
                  <a:schemeClr val="bg2"/>
                </a:solidFill>
              </a:rPr>
              <a:t>sound </a:t>
            </a:r>
            <a:r>
              <a:rPr lang="en" sz="3000" dirty="0">
                <a:solidFill>
                  <a:schemeClr val="bg2"/>
                </a:solidFill>
              </a:rPr>
              <a:t>exactly like Nicki Minaj even when she matches her notes perfectly?</a:t>
            </a:r>
          </a:p>
          <a:p>
            <a:pPr rtl="0">
              <a:spcBef>
                <a:spcPts val="0"/>
              </a:spcBef>
              <a:buNone/>
            </a:pPr>
            <a:endParaRPr sz="3000" dirty="0"/>
          </a:p>
          <a:p>
            <a:pPr rtl="0">
              <a:spcBef>
                <a:spcPts val="0"/>
              </a:spcBef>
              <a:buNone/>
            </a:pPr>
            <a:endParaRPr sz="3000" dirty="0"/>
          </a:p>
          <a:p>
            <a:pPr rtl="0">
              <a:spcBef>
                <a:spcPts val="0"/>
              </a:spcBef>
              <a:buNone/>
            </a:pPr>
            <a:r>
              <a:rPr lang="en" sz="3000" dirty="0"/>
              <a:t>								</a:t>
            </a:r>
            <a:r>
              <a:rPr lang="en" sz="4800" dirty="0"/>
              <a:t>?</a:t>
            </a:r>
          </a:p>
          <a:p>
            <a:pPr rtl="0">
              <a:spcBef>
                <a:spcPts val="0"/>
              </a:spcBef>
              <a:buNone/>
            </a:pPr>
            <a:endParaRPr sz="3000" dirty="0"/>
          </a:p>
          <a:p>
            <a:pPr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27508"/>
          <a:stretch/>
        </p:blipFill>
        <p:spPr>
          <a:xfrm>
            <a:off x="5334000" y="2647950"/>
            <a:ext cx="24384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14676" r="27031" b="20453"/>
          <a:stretch/>
        </p:blipFill>
        <p:spPr bwMode="auto">
          <a:xfrm>
            <a:off x="2286000" y="2647950"/>
            <a:ext cx="2514599" cy="2284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Principles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</a:rPr>
              <a:t>Principles = Basic qualities that determine characteristics.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</a:rPr>
              <a:t>  What we do/create with the elements.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 b="1">
                <a:solidFill>
                  <a:schemeClr val="dk1"/>
                </a:solidFill>
              </a:rPr>
              <a:t>Composition			</a:t>
            </a:r>
            <a:r>
              <a:rPr lang="en" sz="2400" b="1" smtClean="0">
                <a:solidFill>
                  <a:schemeClr val="dk1"/>
                </a:solidFill>
              </a:rPr>
              <a:t>	Harmony</a:t>
            </a:r>
            <a:endParaRPr lang="en" sz="2400" b="1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Form						Rhythm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Genre						Texture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Composition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•The activity or process of creating music.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–The end result of such an activity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Form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•The shape or structure of something.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–The way that music is organized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- Form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“Twinkle, Twinkle Little Star”		</a:t>
            </a:r>
            <a:r>
              <a:rPr lang="en" b="1"/>
              <a:t>The form is a rhyme pattern of AABB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Twinkle, twinkle little star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How I wonder what you are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Up above the world so high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Like a diamond in the sky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Twinkle, twinkle little star (A)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How I wonder what you are (A)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Up above the world so high (B)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Like a diamond in the sky (B)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Example: Form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Cyclical form occurs when a song starts at a low intensity then builds to a high intensity then settles for a low intensity at the end.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/>
              <a:t>Nickel Creek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“I Am the Lighthouse”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2724150"/>
            <a:ext cx="3245774" cy="2022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00" y="3867150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https://www.youtube.com/watch?v=1Pvf9kkoi4k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Important to Note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Not every song is cyclical. Not every song follows the same form.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en" sz="3600"/>
              <a:t>Form is simply</a:t>
            </a:r>
          </a:p>
          <a:p>
            <a:pPr>
              <a:spcBef>
                <a:spcPts val="0"/>
              </a:spcBef>
              <a:buNone/>
            </a:pPr>
            <a:r>
              <a:rPr lang="en" sz="3600"/>
              <a:t>HOW THE SONG IS ORGANIZED.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Genre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•A certain type or category of something.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Examples - Genre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</a:t>
            </a:r>
            <a:r>
              <a:rPr lang="en-US" dirty="0" smtClean="0">
                <a:hlinkClick r:id="rId3"/>
              </a:rPr>
              <a:t>A_ZatuoalP0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Vocabulary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Expressive Words to Know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2400" u="sng" dirty="0"/>
              <a:t>a</a:t>
            </a:r>
            <a:r>
              <a:rPr lang="en" sz="2400" u="sng" dirty="0" smtClean="0"/>
              <a:t>mplify</a:t>
            </a:r>
            <a:r>
              <a:rPr lang="en" sz="2400" dirty="0" smtClean="0"/>
              <a:t> </a:t>
            </a:r>
            <a:r>
              <a:rPr lang="en" sz="2400" dirty="0"/>
              <a:t>- to make sound “larger”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2400" u="sng" dirty="0"/>
              <a:t>invigorate</a:t>
            </a:r>
            <a:r>
              <a:rPr lang="en" sz="2400" dirty="0"/>
              <a:t> -  to cause (something) to become more active and lively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2400" u="sng" dirty="0"/>
              <a:t>rejuvenate</a:t>
            </a:r>
            <a:r>
              <a:rPr lang="en" sz="2400" dirty="0"/>
              <a:t> - to give new strength or energy to (something)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2400" u="sng" dirty="0"/>
              <a:t>stir</a:t>
            </a:r>
            <a:r>
              <a:rPr lang="en" sz="2400" dirty="0"/>
              <a:t> -  to move or cause (someone or something) to move after being still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2400" u="sng" dirty="0"/>
              <a:t>forebode</a:t>
            </a:r>
            <a:r>
              <a:rPr lang="en" sz="2400" dirty="0"/>
              <a:t> - to have an inward conviction of </a:t>
            </a:r>
            <a:r>
              <a:rPr lang="en" sz="2400" dirty="0" smtClean="0"/>
              <a:t>misfortune</a:t>
            </a:r>
            <a:endParaRPr lang="en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Harmony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•Two or more pitches/notes played at the same time to create chords.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- Harmony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Nelly Furtado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“I’m Like a Bird”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950" y="1961500"/>
            <a:ext cx="3711749" cy="27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01" y="2114550"/>
            <a:ext cx="289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https://www.youtube.com/watch?v=2vHH2pOzuMA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Rhythm 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•Grouping of musical sounds by duration and intensity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- Rhythm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05325" y="12331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Sugar Hill Gang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“Rapper’s Delight</a:t>
            </a:r>
            <a:r>
              <a:rPr lang="en" dirty="0" smtClean="0"/>
              <a:t>”</a:t>
            </a:r>
            <a:endParaRPr lang="en-US" dirty="0" smtClean="0"/>
          </a:p>
          <a:p>
            <a:pPr rtl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mcCK99wHrk0</a:t>
            </a:r>
            <a:endParaRPr lang="en-US" dirty="0" smtClean="0"/>
          </a:p>
          <a:p>
            <a:endParaRPr lang="en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87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200" y="1581150"/>
            <a:ext cx="2409975" cy="26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Texture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•The way something feels; the mood of music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ThinkPairShare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Use your vocabulary words to describe the texture of the song.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Beyonce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“Halo”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225" y="1890925"/>
            <a:ext cx="2824025" cy="28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01" y="386715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https://www.youtube.com/watch?v=VyR7yoDBQSg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Dependent Practice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104425" y="1278525"/>
            <a:ext cx="8582400" cy="362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Listen to the following song and apply the elements and principles in complete sentences.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Michael Jackson’s</a:t>
            </a:r>
            <a:endParaRPr lang="en" dirty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“</a:t>
            </a:r>
            <a:r>
              <a:rPr lang="en-US" dirty="0" smtClean="0"/>
              <a:t>Man in the Mirror</a:t>
            </a:r>
            <a:r>
              <a:rPr lang="en" dirty="0" smtClean="0"/>
              <a:t>”</a:t>
            </a: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3962400" y="2114550"/>
            <a:ext cx="41213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Lyrics 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</a:t>
            </a:r>
            <a:r>
              <a:rPr lang="en-US" dirty="0" smtClean="0">
                <a:hlinkClick r:id="rId3"/>
              </a:rPr>
              <a:t>P5vz6iwV38U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400" y="3638550"/>
            <a:ext cx="41611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Official Video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://www.youtube.com/watch?v=</a:t>
            </a:r>
            <a:r>
              <a:rPr lang="en-US" dirty="0" smtClean="0">
                <a:hlinkClick r:id="rId4"/>
              </a:rPr>
              <a:t>PivWY9wn5ps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87655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Music to Dance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63974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hlinkClick r:id="rId2"/>
              </a:rPr>
              <a:t>Movie stars dancing to “Uptown Funk”</a:t>
            </a:r>
            <a:endParaRPr lang="en-US" sz="2800" dirty="0">
              <a:solidFill>
                <a:schemeClr val="tx1"/>
              </a:solidFill>
              <a:hlinkClick r:id="rId2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://www.youtube.com/watch?v=M1F0lBnsnkE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Vocabulary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Expressive Words to Know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 startAt="6"/>
            </a:pPr>
            <a:r>
              <a:rPr lang="en" sz="2400" u="sng" dirty="0" smtClean="0"/>
              <a:t>incite</a:t>
            </a:r>
            <a:r>
              <a:rPr lang="en" sz="2400" dirty="0" smtClean="0"/>
              <a:t> </a:t>
            </a:r>
            <a:r>
              <a:rPr lang="en" sz="2400" dirty="0"/>
              <a:t>- to cause (someone) to act in an angry, harmful, or violent way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 startAt="6"/>
            </a:pPr>
            <a:r>
              <a:rPr lang="en" sz="2400" u="sng" dirty="0"/>
              <a:t>exhilarate</a:t>
            </a:r>
            <a:r>
              <a:rPr lang="en" sz="2400" dirty="0"/>
              <a:t> - to cause (someone) to feel very happy and excited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 startAt="6"/>
            </a:pPr>
            <a:r>
              <a:rPr lang="en" sz="2400" u="sng" dirty="0"/>
              <a:t>meditate</a:t>
            </a:r>
            <a:r>
              <a:rPr lang="en" sz="2400" dirty="0"/>
              <a:t> - to spend time in quiet </a:t>
            </a:r>
            <a:r>
              <a:rPr lang="en" sz="2400" dirty="0" smtClean="0"/>
              <a:t>thought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 startAt="6"/>
            </a:pPr>
            <a:r>
              <a:rPr lang="en" sz="2400" u="sng" dirty="0" smtClean="0"/>
              <a:t>soothe</a:t>
            </a:r>
            <a:r>
              <a:rPr lang="en" sz="2400" dirty="0" smtClean="0"/>
              <a:t> - to cause (someone) to be calmer, less angry, etc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 startAt="6"/>
            </a:pPr>
            <a:r>
              <a:rPr lang="en" sz="2400" u="sng" dirty="0" smtClean="0"/>
              <a:t>compose </a:t>
            </a:r>
            <a:r>
              <a:rPr lang="en" sz="2400" dirty="0"/>
              <a:t>- to come together to form or make (something)</a:t>
            </a:r>
          </a:p>
        </p:txBody>
      </p:sp>
    </p:spTree>
    <p:extLst>
      <p:ext uri="{BB962C8B-B14F-4D97-AF65-F5344CB8AC3E}">
        <p14:creationId xmlns:p14="http://schemas.microsoft.com/office/powerpoint/2010/main" val="2398563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Think of</a:t>
            </a:r>
            <a:r>
              <a:rPr lang="en" dirty="0" smtClean="0"/>
              <a:t> </a:t>
            </a:r>
            <a:r>
              <a:rPr lang="en" dirty="0"/>
              <a:t>5 more words </a:t>
            </a:r>
            <a:r>
              <a:rPr lang="en-US" dirty="0" smtClean="0"/>
              <a:t>that would help you express musical compositions</a:t>
            </a:r>
            <a:r>
              <a:rPr lang="en" dirty="0" smtClean="0"/>
              <a:t>.</a:t>
            </a:r>
            <a:endParaRPr lang="en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7315499" cy="905549"/>
          </a:xfrm>
        </p:spPr>
        <p:txBody>
          <a:bodyPr/>
          <a:lstStyle/>
          <a:p>
            <a:pPr lvl="0"/>
            <a:r>
              <a:rPr lang="en-US" sz="1600" dirty="0" smtClean="0"/>
              <a:t>I can use </a:t>
            </a:r>
            <a:r>
              <a:rPr lang="en-US" sz="1600" dirty="0"/>
              <a:t>advanced art/design vocabulary for responding to the aesthetic qualities of various works </a:t>
            </a:r>
            <a:r>
              <a:rPr lang="en-US" sz="1600" dirty="0" smtClean="0"/>
              <a:t>….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Music is...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•A beautiful sound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•Something that makes people feel comfortable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•Wonderful sounds of rhythm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•Beats mixed together to make a song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•Entertainment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•Sounds made by instruments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•A thing that portrays culture and creativity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Definition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</a:t>
            </a:r>
            <a:r>
              <a:rPr lang="en" sz="3200" b="1">
                <a:solidFill>
                  <a:schemeClr val="dk1"/>
                </a:solidFill>
              </a:rPr>
              <a:t>music</a:t>
            </a:r>
            <a:r>
              <a:rPr lang="en" sz="3200">
                <a:solidFill>
                  <a:schemeClr val="dk1"/>
                </a:solidFill>
              </a:rPr>
              <a:t> </a:t>
            </a:r>
            <a:r>
              <a:rPr lang="en" sz="3200" i="1">
                <a:solidFill>
                  <a:schemeClr val="dk1"/>
                </a:solidFill>
              </a:rPr>
              <a:t>n.</a:t>
            </a:r>
            <a:r>
              <a:rPr lang="en" sz="3200">
                <a:solidFill>
                  <a:schemeClr val="dk1"/>
                </a:solidFill>
              </a:rPr>
              <a:t>1.The art of arranging sounds in time so as to produce a continuous, and unified composition through melody, harmony, rhythm, and timbre.</a:t>
            </a:r>
            <a:r>
              <a:rPr lang="en" sz="3200">
                <a:solidFill>
                  <a:srgbClr val="0022F2"/>
                </a:solidFill>
              </a:rPr>
              <a:t> </a:t>
            </a:r>
            <a:r>
              <a:rPr lang="en" sz="3200">
                <a:solidFill>
                  <a:schemeClr val="dk1"/>
                </a:solidFill>
              </a:rPr>
              <a:t>Also having the ability to bring a memory, mood, or image to mind.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Lyrics and Score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b="1"/>
              <a:t>Lyrics </a:t>
            </a:r>
            <a:r>
              <a:rPr lang="en" sz="3600"/>
              <a:t>are the words of a song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>
              <a:spcBef>
                <a:spcPts val="0"/>
              </a:spcBef>
              <a:buNone/>
            </a:pPr>
            <a:r>
              <a:rPr lang="en" sz="3600" b="1"/>
              <a:t>Score </a:t>
            </a:r>
            <a:r>
              <a:rPr lang="en" sz="3600"/>
              <a:t>is the music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Lyrics Example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825" y="1115100"/>
            <a:ext cx="276225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925</Words>
  <Application>Microsoft Office PowerPoint</Application>
  <PresentationFormat>On-screen Show (16:9)</PresentationFormat>
  <Paragraphs>176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Abadi MT Condensed Light</vt:lpstr>
      <vt:lpstr>Arial</vt:lpstr>
      <vt:lpstr>Big Caslon</vt:lpstr>
      <vt:lpstr>lesson-plan</vt:lpstr>
      <vt:lpstr>Music Elements and Principles</vt:lpstr>
      <vt:lpstr>PowerPoint Presentation</vt:lpstr>
      <vt:lpstr>Vocabulary Expressive Words to Know</vt:lpstr>
      <vt:lpstr>Vocabulary Expressive Words to Know</vt:lpstr>
      <vt:lpstr>I can use advanced art/design vocabulary for responding to the aesthetic qualities of various works …. </vt:lpstr>
      <vt:lpstr>Music is...</vt:lpstr>
      <vt:lpstr>Definition</vt:lpstr>
      <vt:lpstr>Lyrics and Score</vt:lpstr>
      <vt:lpstr>Lyrics Example</vt:lpstr>
      <vt:lpstr>Score Example</vt:lpstr>
      <vt:lpstr>Elements</vt:lpstr>
      <vt:lpstr>Duration</vt:lpstr>
      <vt:lpstr>Intensity</vt:lpstr>
      <vt:lpstr>Intensity with Beethoven</vt:lpstr>
      <vt:lpstr>Contemplate &amp; Collaborate </vt:lpstr>
      <vt:lpstr>Pitch</vt:lpstr>
      <vt:lpstr>Example: Pitch</vt:lpstr>
      <vt:lpstr>Contemplate &amp; Collaborate </vt:lpstr>
      <vt:lpstr>Timbre (pronounced tamber)</vt:lpstr>
      <vt:lpstr>Video Definition</vt:lpstr>
      <vt:lpstr>Contemplate &amp; Collaborate </vt:lpstr>
      <vt:lpstr>Principles</vt:lpstr>
      <vt:lpstr>Composition</vt:lpstr>
      <vt:lpstr>Form</vt:lpstr>
      <vt:lpstr>Example - Form</vt:lpstr>
      <vt:lpstr>Example: Form</vt:lpstr>
      <vt:lpstr>Important to Note</vt:lpstr>
      <vt:lpstr>Genre</vt:lpstr>
      <vt:lpstr>Examples - Genre</vt:lpstr>
      <vt:lpstr>Harmony</vt:lpstr>
      <vt:lpstr>Example - Harmony</vt:lpstr>
      <vt:lpstr>Rhythm </vt:lpstr>
      <vt:lpstr>Example - Rhythm</vt:lpstr>
      <vt:lpstr>Texture</vt:lpstr>
      <vt:lpstr>ThinkPairShare</vt:lpstr>
      <vt:lpstr>Dependent Practice</vt:lpstr>
      <vt:lpstr>Connecting Music to Dance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Elements and Principles</dc:title>
  <dc:creator>guy</dc:creator>
  <cp:lastModifiedBy>AHS Student</cp:lastModifiedBy>
  <cp:revision>29</cp:revision>
  <dcterms:modified xsi:type="dcterms:W3CDTF">2017-10-16T11:48:22Z</dcterms:modified>
</cp:coreProperties>
</file>