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52"/>
  </p:notesMasterIdLst>
  <p:sldIdLst>
    <p:sldId id="256" r:id="rId2"/>
    <p:sldId id="258" r:id="rId3"/>
    <p:sldId id="259" r:id="rId4"/>
    <p:sldId id="303" r:id="rId5"/>
    <p:sldId id="304" r:id="rId6"/>
    <p:sldId id="261" r:id="rId7"/>
    <p:sldId id="260" r:id="rId8"/>
    <p:sldId id="262" r:id="rId9"/>
    <p:sldId id="306" r:id="rId10"/>
    <p:sldId id="305" r:id="rId11"/>
    <p:sldId id="257" r:id="rId12"/>
    <p:sldId id="302" r:id="rId13"/>
    <p:sldId id="307"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309"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22351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ommons.wikimedia.org/w/index.php?title=Anavyssos&amp;action=edit&amp;redlink=1" TargetMode="External"/><Relationship Id="rId4" Type="http://schemas.openxmlformats.org/officeDocument/2006/relationships/hyperlink" Target="https://commons.wikimedia.org/wiki/National_Archaeological_Museum_of_Athens" TargetMode="External"/><Relationship Id="rId5" Type="http://schemas.openxmlformats.org/officeDocument/2006/relationships/hyperlink" Target="https://en.wikipedia.org/wiki/Ante_Christum_Natum" TargetMode="External"/><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ommons.wikimedia.org/wiki/User:Tetraktys" TargetMode="External"/><Relationship Id="rId4" Type="http://schemas.openxmlformats.org/officeDocument/2006/relationships/hyperlink" Target="https://en.wikipedia.org/wiki/Leochares" TargetMode="External"/><Relationship Id="rId5" Type="http://schemas.openxmlformats.org/officeDocument/2006/relationships/hyperlink" Target="https://en.wikipedia.org/wiki/Belvedere_Apollo" TargetMode="External"/><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n.wikipedia.org/wiki/National_Archaeological_Museum_of_Athens" TargetMode="External"/><Relationship Id="rId4" Type="http://schemas.openxmlformats.org/officeDocument/2006/relationships/hyperlink" Target="https://commons.wikimedia.org/wiki/User:Tetraktys" TargetMode="External"/><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n.wikipedia.org/wiki/Hellenistic" TargetMode="External"/><Relationship Id="rId4" Type="http://schemas.openxmlformats.org/officeDocument/2006/relationships/hyperlink" Target="https://en.wikipedia.org/wiki/Capitoline_Museums" TargetMode="External"/><Relationship Id="rId5" Type="http://schemas.openxmlformats.org/officeDocument/2006/relationships/hyperlink" Target="http://www.flickr.com/photos/antmoose/" TargetMode="External"/><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n.wikipedia.org/wiki/Augustus_of_Prima_Porta" TargetMode="External"/><Relationship Id="rId4" Type="http://schemas.openxmlformats.org/officeDocument/2006/relationships/hyperlink" Target="https://commons.wikimedia.org/wiki/User:Till.niermann" TargetMode="External"/><Relationship Id="rId5" Type="http://schemas.openxmlformats.org/officeDocument/2006/relationships/hyperlink" Target="https://de.wikipedia.org/wiki/Benutzer:Lutz_Langer" TargetMode="External"/><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 Id="rId3" Type="http://schemas.openxmlformats.org/officeDocument/2006/relationships/hyperlink" Target="http://commons.wikimedia.org/wiki/User:Jastrow"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66" name="Shape 66"/>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a:t>
            </a:fld>
            <a:endParaRPr lang="en-US"/>
          </a:p>
        </p:txBody>
      </p:sp>
    </p:spTree>
    <p:extLst>
      <p:ext uri="{BB962C8B-B14F-4D97-AF65-F5344CB8AC3E}">
        <p14:creationId xmlns:p14="http://schemas.microsoft.com/office/powerpoint/2010/main" val="3870280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12" name="Shape 112"/>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10</a:t>
            </a:fld>
            <a:endParaRPr lang="en-US"/>
          </a:p>
        </p:txBody>
      </p:sp>
    </p:spTree>
    <p:extLst>
      <p:ext uri="{BB962C8B-B14F-4D97-AF65-F5344CB8AC3E}">
        <p14:creationId xmlns:p14="http://schemas.microsoft.com/office/powerpoint/2010/main" val="785505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73" name="Shape 73"/>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11</a:t>
            </a:fld>
            <a:endParaRPr lang="en-US"/>
          </a:p>
        </p:txBody>
      </p:sp>
    </p:spTree>
    <p:extLst>
      <p:ext uri="{BB962C8B-B14F-4D97-AF65-F5344CB8AC3E}">
        <p14:creationId xmlns:p14="http://schemas.microsoft.com/office/powerpoint/2010/main" val="1048894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#20 – The </a:t>
            </a:r>
            <a:r>
              <a:rPr lang="en-US" sz="1200" b="1" i="0" u="none" strike="noStrike" cap="none">
                <a:solidFill>
                  <a:schemeClr val="dk1"/>
                </a:solidFill>
                <a:latin typeface="Calibri"/>
                <a:ea typeface="Calibri"/>
                <a:cs typeface="Calibri"/>
                <a:sym typeface="Calibri"/>
              </a:rPr>
              <a:t>Kroisos Kouros</a:t>
            </a:r>
            <a:r>
              <a:rPr lang="en-US" sz="1200" b="0" i="0" u="none" strike="noStrike" cap="none">
                <a:solidFill>
                  <a:schemeClr val="dk1"/>
                </a:solidFill>
                <a:latin typeface="Calibri"/>
                <a:ea typeface="Calibri"/>
                <a:cs typeface="Calibri"/>
                <a:sym typeface="Calibri"/>
              </a:rPr>
              <a:t>, in Parian marble, found in </a:t>
            </a:r>
            <a:r>
              <a:rPr lang="en-US" sz="1200" b="0" i="0" u="sng" strike="noStrike" cap="none">
                <a:solidFill>
                  <a:schemeClr val="hlink"/>
                </a:solidFill>
                <a:latin typeface="Calibri"/>
                <a:ea typeface="Calibri"/>
                <a:cs typeface="Calibri"/>
                <a:sym typeface="Calibri"/>
                <a:hlinkClick r:id="rId3"/>
              </a:rPr>
              <a:t>Anavyssos</a:t>
            </a:r>
            <a:r>
              <a:rPr lang="en-US" sz="1200" b="0" i="0" u="none" strike="noStrike" cap="none">
                <a:solidFill>
                  <a:schemeClr val="dk1"/>
                </a:solidFill>
                <a:latin typeface="Calibri"/>
                <a:ea typeface="Calibri"/>
                <a:cs typeface="Calibri"/>
                <a:sym typeface="Calibri"/>
              </a:rPr>
              <a:t> (Greece), dating from circa 530 BC, now exhibited at the </a:t>
            </a:r>
            <a:r>
              <a:rPr lang="en-US" sz="1200" b="0" i="0" u="sng" strike="noStrike" cap="none">
                <a:solidFill>
                  <a:schemeClr val="hlink"/>
                </a:solidFill>
                <a:latin typeface="Calibri"/>
                <a:ea typeface="Calibri"/>
                <a:cs typeface="Calibri"/>
                <a:sym typeface="Calibri"/>
                <a:hlinkClick r:id="rId4"/>
              </a:rPr>
              <a:t>National Archaeological Museum of Athens</a:t>
            </a:r>
            <a:r>
              <a:rPr lang="en-US" sz="1200" b="0" i="0" u="none" strike="noStrike" cap="none">
                <a:solidFill>
                  <a:schemeClr val="dk1"/>
                </a:solidFill>
                <a:latin typeface="Calibri"/>
                <a:ea typeface="Calibri"/>
                <a:cs typeface="Calibri"/>
                <a:sym typeface="Calibri"/>
              </a:rPr>
              <a:t>. - public domain - https://en.wikipedia.org/wiki/Kouros#mediaviewer/File:Kouros_anavissos.jpg</a:t>
            </a: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#4 - </a:t>
            </a:r>
            <a:r>
              <a:rPr lang="en-US" sz="1200" b="0" i="1" u="none" strike="noStrike" cap="none">
                <a:solidFill>
                  <a:schemeClr val="dk1"/>
                </a:solidFill>
                <a:latin typeface="Calibri"/>
                <a:ea typeface="Calibri"/>
                <a:cs typeface="Calibri"/>
                <a:sym typeface="Calibri"/>
              </a:rPr>
              <a:t>The Moschophoros</a:t>
            </a:r>
            <a:r>
              <a:rPr lang="en-US" sz="1200" b="0" i="0" u="none" strike="noStrike" cap="none">
                <a:solidFill>
                  <a:schemeClr val="dk1"/>
                </a:solidFill>
                <a:latin typeface="Calibri"/>
                <a:ea typeface="Calibri"/>
                <a:cs typeface="Calibri"/>
                <a:sym typeface="Calibri"/>
              </a:rPr>
              <a:t> or </a:t>
            </a:r>
            <a:r>
              <a:rPr lang="en-US" sz="1200" b="0" i="1" u="none" strike="noStrike" cap="none">
                <a:solidFill>
                  <a:schemeClr val="dk1"/>
                </a:solidFill>
                <a:latin typeface="Calibri"/>
                <a:ea typeface="Calibri"/>
                <a:cs typeface="Calibri"/>
                <a:sym typeface="Calibri"/>
              </a:rPr>
              <a:t>Calf-bearer - </a:t>
            </a:r>
            <a:r>
              <a:rPr lang="en-US" sz="1200" b="0" i="0" u="none" strike="noStrike" cap="none">
                <a:solidFill>
                  <a:schemeClr val="dk1"/>
                </a:solidFill>
                <a:latin typeface="Calibri"/>
                <a:ea typeface="Calibri"/>
                <a:cs typeface="Calibri"/>
                <a:sym typeface="Calibri"/>
              </a:rPr>
              <a:t>circa 570 </a:t>
            </a:r>
            <a:r>
              <a:rPr lang="en-US" sz="1200" b="0" i="0" u="sng" strike="noStrike" cap="none">
                <a:solidFill>
                  <a:schemeClr val="hlink"/>
                </a:solidFill>
                <a:latin typeface="Calibri"/>
                <a:ea typeface="Calibri"/>
                <a:cs typeface="Calibri"/>
                <a:sym typeface="Calibri"/>
                <a:hlinkClick r:id="rId5"/>
              </a:rPr>
              <a:t>BC</a:t>
            </a:r>
            <a:r>
              <a:rPr lang="en-US" sz="1200" b="0" i="0" u="none" strike="noStrike" cap="none">
                <a:solidFill>
                  <a:schemeClr val="dk1"/>
                </a:solidFill>
                <a:latin typeface="Calibri"/>
                <a:ea typeface="Calibri"/>
                <a:cs typeface="Calibri"/>
                <a:sym typeface="Calibri"/>
              </a:rPr>
              <a:t> </a:t>
            </a:r>
            <a:r>
              <a:rPr lang="en-US" sz="1200" b="0" i="1" u="none" strike="noStrike" cap="none">
                <a:solidFill>
                  <a:schemeClr val="dk1"/>
                </a:solidFill>
                <a:latin typeface="Calibri"/>
                <a:ea typeface="Calibri"/>
                <a:cs typeface="Calibri"/>
                <a:sym typeface="Calibri"/>
              </a:rPr>
              <a:t>- </a:t>
            </a:r>
            <a:r>
              <a:rPr lang="en-US" sz="1200" b="0" i="0" u="none" strike="noStrike" cap="none">
                <a:solidFill>
                  <a:schemeClr val="dk1"/>
                </a:solidFill>
                <a:latin typeface="Calibri"/>
                <a:ea typeface="Calibri"/>
                <a:cs typeface="Calibri"/>
                <a:sym typeface="Calibri"/>
              </a:rPr>
              <a:t>Photo by Marsyas - https://en.wikipedia.org/wiki/File:ACMA_Moschophoros.jpg</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3909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#14 – Kleobis and Biton, kouroi of the Archaic period, c. 580 BCE. Held at the Delphi Archaeological Museum - public domain - https://en.wikipedia.org/wiki/Ancient_Greek_sculpture#mediaviewer/File:Ac.kleobisandbiton.jpg</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#19 – </a:t>
            </a:r>
            <a:r>
              <a:rPr lang="en-US" sz="1200" b="0" i="1" u="none" strike="noStrike" cap="none">
                <a:solidFill>
                  <a:schemeClr val="dk1"/>
                </a:solidFill>
                <a:latin typeface="Calibri"/>
                <a:ea typeface="Calibri"/>
                <a:cs typeface="Calibri"/>
                <a:sym typeface="Calibri"/>
              </a:rPr>
              <a:t>Peplos Kore - </a:t>
            </a:r>
            <a:r>
              <a:rPr lang="en-US" sz="1200" b="0" i="0" u="none" strike="noStrike" cap="none">
                <a:solidFill>
                  <a:schemeClr val="dk1"/>
                </a:solidFill>
                <a:latin typeface="Calibri"/>
                <a:ea typeface="Calibri"/>
                <a:cs typeface="Calibri"/>
                <a:sym typeface="Calibri"/>
              </a:rPr>
              <a:t>Photo by Marsyas - https://en.wikipedia.org/wiki/File:ACMA_679_Kore_1.JPG, </a:t>
            </a:r>
          </a:p>
        </p:txBody>
      </p:sp>
      <p:sp>
        <p:nvSpPr>
          <p:cNvPr id="133" name="Shape 133"/>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8591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55" name="Shape 155"/>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16</a:t>
            </a:fld>
            <a:endParaRPr lang="en-US"/>
          </a:p>
        </p:txBody>
      </p:sp>
    </p:spTree>
    <p:extLst>
      <p:ext uri="{BB962C8B-B14F-4D97-AF65-F5344CB8AC3E}">
        <p14:creationId xmlns:p14="http://schemas.microsoft.com/office/powerpoint/2010/main" val="2132150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163" name="Shape 163"/>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8 - </a:t>
            </a:r>
            <a:r>
              <a:rPr lang="en-US" sz="1200" b="0" i="1" u="none" strike="noStrike" cap="none">
                <a:solidFill>
                  <a:schemeClr val="dk1"/>
                </a:solidFill>
                <a:latin typeface="Calibri"/>
                <a:ea typeface="Calibri"/>
                <a:cs typeface="Calibri"/>
                <a:sym typeface="Calibri"/>
              </a:rPr>
              <a:t>Kritios Boy</a:t>
            </a:r>
            <a:r>
              <a:rPr lang="en-US" sz="1200" b="0" i="0" u="none" strike="noStrike" cap="none">
                <a:solidFill>
                  <a:schemeClr val="dk1"/>
                </a:solidFill>
                <a:latin typeface="Calibri"/>
                <a:ea typeface="Calibri"/>
                <a:cs typeface="Calibri"/>
                <a:sym typeface="Calibri"/>
              </a:rPr>
              <a:t>. Marble, c. 480 BC. </a:t>
            </a:r>
            <a:r>
              <a:rPr lang="en-US" sz="1200" b="0" i="1" u="none" strike="noStrike" cap="none">
                <a:solidFill>
                  <a:schemeClr val="dk1"/>
                </a:solidFill>
                <a:latin typeface="Calibri"/>
                <a:ea typeface="Calibri"/>
                <a:cs typeface="Calibri"/>
                <a:sym typeface="Calibri"/>
              </a:rPr>
              <a:t>Acropolis Museum</a:t>
            </a:r>
            <a:r>
              <a:rPr lang="en-US" sz="1200" b="0" i="0" u="none" strike="noStrike" cap="none">
                <a:solidFill>
                  <a:schemeClr val="dk1"/>
                </a:solidFill>
                <a:latin typeface="Calibri"/>
                <a:ea typeface="Calibri"/>
                <a:cs typeface="Calibri"/>
                <a:sym typeface="Calibri"/>
              </a:rPr>
              <a:t>, Athens. – Photo by </a:t>
            </a:r>
            <a:r>
              <a:rPr lang="en-US" sz="1200" b="0" i="0" u="sng" strike="noStrike" cap="none">
                <a:solidFill>
                  <a:schemeClr val="hlink"/>
                </a:solidFill>
                <a:latin typeface="Calibri"/>
                <a:ea typeface="Calibri"/>
                <a:cs typeface="Calibri"/>
                <a:sym typeface="Calibri"/>
                <a:hlinkClick r:id="rId3"/>
              </a:rPr>
              <a:t>Tetraktys</a:t>
            </a:r>
            <a:r>
              <a:rPr lang="en-US" sz="1200" b="0" i="0" u="none" strike="noStrike" cap="none">
                <a:solidFill>
                  <a:schemeClr val="dk1"/>
                </a:solidFill>
                <a:latin typeface="Calibri"/>
                <a:ea typeface="Calibri"/>
                <a:cs typeface="Calibri"/>
                <a:sym typeface="Calibri"/>
              </a:rPr>
              <a:t> - https://en.wikipedia.org/wiki/Kritios_Boy#mediaviewer/File:009MA_Kritios.jpg</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15 - </a:t>
            </a:r>
            <a:r>
              <a:rPr lang="en-US" sz="1200" b="0" i="0" u="sng" strike="noStrike" cap="none">
                <a:solidFill>
                  <a:schemeClr val="hlink"/>
                </a:solidFill>
                <a:latin typeface="Calibri"/>
                <a:ea typeface="Calibri"/>
                <a:cs typeface="Calibri"/>
                <a:sym typeface="Calibri"/>
                <a:hlinkClick r:id="rId4"/>
              </a:rPr>
              <a:t>Leochares</a:t>
            </a:r>
            <a:r>
              <a:rPr lang="en-US" sz="1200" b="0" i="0" u="none" strike="noStrike" cap="none">
                <a:solidFill>
                  <a:schemeClr val="dk1"/>
                </a:solidFill>
                <a:latin typeface="Calibri"/>
                <a:ea typeface="Calibri"/>
                <a:cs typeface="Calibri"/>
                <a:sym typeface="Calibri"/>
              </a:rPr>
              <a:t>: </a:t>
            </a:r>
            <a:r>
              <a:rPr lang="en-US" sz="1200" b="0" i="1" u="sng" strike="noStrike" cap="none">
                <a:solidFill>
                  <a:schemeClr val="hlink"/>
                </a:solidFill>
                <a:latin typeface="Calibri"/>
                <a:ea typeface="Calibri"/>
                <a:cs typeface="Calibri"/>
                <a:sym typeface="Calibri"/>
                <a:hlinkClick r:id="rId5"/>
              </a:rPr>
              <a:t>Belvedere Apollo</a:t>
            </a:r>
            <a:r>
              <a:rPr lang="en-US" sz="1200" b="0" i="0" u="none" strike="noStrike" cap="none">
                <a:solidFill>
                  <a:schemeClr val="dk1"/>
                </a:solidFill>
                <a:latin typeface="Calibri"/>
                <a:ea typeface="Calibri"/>
                <a:cs typeface="Calibri"/>
                <a:sym typeface="Calibri"/>
              </a:rPr>
              <a:t>. Roman copy of 130–140 AD after a Greek bronze original of 330–320 BC. Vatican Museums – public domain - https://en.wikipedia.org/wiki/File:Belvedere_Apollo_Pio-Clementino_Inv1015.jpg</a:t>
            </a:r>
          </a:p>
        </p:txBody>
      </p:sp>
      <p:sp>
        <p:nvSpPr>
          <p:cNvPr id="164" name="Shape 164"/>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4035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181" name="Shape 181"/>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2 - The </a:t>
            </a:r>
            <a:r>
              <a:rPr lang="en-US" sz="1200" b="0" i="1" u="none" strike="noStrike" cap="none">
                <a:solidFill>
                  <a:schemeClr val="dk1"/>
                </a:solidFill>
                <a:latin typeface="Calibri"/>
                <a:ea typeface="Calibri"/>
                <a:cs typeface="Calibri"/>
                <a:sym typeface="Calibri"/>
              </a:rPr>
              <a:t>Artemision Bronze</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hlink"/>
                </a:solidFill>
                <a:latin typeface="Calibri"/>
                <a:ea typeface="Calibri"/>
                <a:cs typeface="Calibri"/>
                <a:sym typeface="Calibri"/>
                <a:hlinkClick r:id="rId3"/>
              </a:rPr>
              <a:t>National Archaeological Museum of Athens</a:t>
            </a:r>
            <a:r>
              <a:rPr lang="en-US" sz="1200" b="0" i="0" u="none" strike="noStrike" cap="none">
                <a:solidFill>
                  <a:schemeClr val="dk1"/>
                </a:solidFill>
                <a:latin typeface="Calibri"/>
                <a:ea typeface="Calibri"/>
                <a:cs typeface="Calibri"/>
                <a:sym typeface="Calibri"/>
              </a:rPr>
              <a:t>). – Photo by Ricardo André Frantz (</a:t>
            </a:r>
            <a:r>
              <a:rPr lang="en-US" sz="1200" b="0" i="0" u="sng" strike="noStrike" cap="none">
                <a:solidFill>
                  <a:schemeClr val="hlink"/>
                </a:solidFill>
                <a:latin typeface="Calibri"/>
                <a:ea typeface="Calibri"/>
                <a:cs typeface="Calibri"/>
                <a:sym typeface="Calibri"/>
                <a:hlinkClick r:id="rId4"/>
              </a:rPr>
              <a:t>User:Tetraktys</a:t>
            </a:r>
            <a:r>
              <a:rPr lang="en-US" sz="1200" b="0" i="0" u="none" strike="noStrike" cap="none">
                <a:solidFill>
                  <a:schemeClr val="dk1"/>
                </a:solidFill>
                <a:latin typeface="Calibri"/>
                <a:ea typeface="Calibri"/>
                <a:cs typeface="Calibri"/>
                <a:sym typeface="Calibri"/>
              </a:rPr>
              <a:t>)</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9 - So-called “Aphrodite Braschi”, free copy (1st century BC) after a votive statue of Praxitele in Cnidus (“Aphrodite of Cnidus” type, ca. 350–340 BC). – public domain - https://en.wikipedia.org/wiki/File:Aphrodite_Braschi_Glyptothek_Munich_258.jpg</a:t>
            </a:r>
          </a:p>
        </p:txBody>
      </p:sp>
      <p:sp>
        <p:nvSpPr>
          <p:cNvPr id="182" name="Shape 182"/>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11105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09" name="Shape 209"/>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19</a:t>
            </a:fld>
            <a:endParaRPr lang="en-US"/>
          </a:p>
        </p:txBody>
      </p:sp>
    </p:spTree>
    <p:extLst>
      <p:ext uri="{BB962C8B-B14F-4D97-AF65-F5344CB8AC3E}">
        <p14:creationId xmlns:p14="http://schemas.microsoft.com/office/powerpoint/2010/main" val="686211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215" name="Shape 215"/>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12 - </a:t>
            </a:r>
            <a:r>
              <a:rPr lang="en-US" sz="1200" b="0" i="1" u="none" strike="noStrike" cap="none">
                <a:solidFill>
                  <a:schemeClr val="dk1"/>
                </a:solidFill>
                <a:latin typeface="Calibri"/>
                <a:ea typeface="Calibri"/>
                <a:cs typeface="Calibri"/>
                <a:sym typeface="Calibri"/>
              </a:rPr>
              <a:t>Laocoön and his sons</a:t>
            </a:r>
            <a:r>
              <a:rPr lang="en-US" sz="1200" b="0" i="0" u="none" strike="noStrike" cap="none">
                <a:solidFill>
                  <a:schemeClr val="dk1"/>
                </a:solidFill>
                <a:latin typeface="Calibri"/>
                <a:ea typeface="Calibri"/>
                <a:cs typeface="Calibri"/>
                <a:sym typeface="Calibri"/>
              </a:rPr>
              <a:t>, also known as the </a:t>
            </a:r>
            <a:r>
              <a:rPr lang="en-US" sz="1200" b="0" i="1" u="none" strike="noStrike" cap="none">
                <a:solidFill>
                  <a:schemeClr val="dk1"/>
                </a:solidFill>
                <a:latin typeface="Calibri"/>
                <a:ea typeface="Calibri"/>
                <a:cs typeface="Calibri"/>
                <a:sym typeface="Calibri"/>
              </a:rPr>
              <a:t>Laocoön Group</a:t>
            </a:r>
            <a:r>
              <a:rPr lang="en-US" sz="1200" b="0" i="0" u="none" strike="noStrike" cap="none">
                <a:solidFill>
                  <a:schemeClr val="dk1"/>
                </a:solidFill>
                <a:latin typeface="Calibri"/>
                <a:ea typeface="Calibri"/>
                <a:cs typeface="Calibri"/>
                <a:sym typeface="Calibri"/>
              </a:rPr>
              <a:t>. Marble, copy after an Hellenistic original from ca. 200 BC. Found in the Baths of Trajan, 1506.  - public domain - https://en.wikipedia.org/wiki/File:Laocoon_Pio-Clementino_Inv1059-1064-1067.jpg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16 - Winged Nike of Samothrace. Parian marble, ca. 190 BC? Found in Samothrace in 1863. – public domain - https://en.wikipedia.org/wiki/Winged_Victory_of_Samothrace#mediaviewer/File:Nike_of_Samothrake_Louvre_Ma2369_n4.jpg</a:t>
            </a:r>
          </a:p>
        </p:txBody>
      </p:sp>
      <p:sp>
        <p:nvSpPr>
          <p:cNvPr id="216" name="Shape 216"/>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9665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229" name="Shape 229"/>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10 - The </a:t>
            </a:r>
            <a:r>
              <a:rPr lang="en-US" sz="1200" b="0" i="1" u="none" strike="noStrike" cap="none">
                <a:solidFill>
                  <a:schemeClr val="dk1"/>
                </a:solidFill>
                <a:latin typeface="Calibri"/>
                <a:ea typeface="Calibri"/>
                <a:cs typeface="Calibri"/>
                <a:sym typeface="Calibri"/>
              </a:rPr>
              <a:t>Dying Gaul</a:t>
            </a:r>
            <a:r>
              <a:rPr lang="en-US" sz="1200" b="0" i="0" u="none" strike="noStrike" cap="none">
                <a:solidFill>
                  <a:schemeClr val="dk1"/>
                </a:solidFill>
                <a:latin typeface="Calibri"/>
                <a:ea typeface="Calibri"/>
                <a:cs typeface="Calibri"/>
                <a:sym typeface="Calibri"/>
              </a:rPr>
              <a:t>, a Roman marble copy of a </a:t>
            </a:r>
            <a:r>
              <a:rPr lang="en-US" sz="1200" b="0" i="0" u="sng" strike="noStrike" cap="none">
                <a:solidFill>
                  <a:schemeClr val="hlink"/>
                </a:solidFill>
                <a:latin typeface="Calibri"/>
                <a:ea typeface="Calibri"/>
                <a:cs typeface="Calibri"/>
                <a:sym typeface="Calibri"/>
                <a:hlinkClick r:id="rId3"/>
              </a:rPr>
              <a:t>Hellenistic</a:t>
            </a:r>
            <a:r>
              <a:rPr lang="en-US" sz="1200" b="0" i="0" u="none" strike="noStrike" cap="none">
                <a:solidFill>
                  <a:schemeClr val="dk1"/>
                </a:solidFill>
                <a:latin typeface="Calibri"/>
                <a:ea typeface="Calibri"/>
                <a:cs typeface="Calibri"/>
                <a:sym typeface="Calibri"/>
              </a:rPr>
              <a:t> work of the late third century BC </a:t>
            </a:r>
            <a:r>
              <a:rPr lang="en-US" sz="1200" b="0" i="0" u="sng" strike="noStrike" cap="none">
                <a:solidFill>
                  <a:schemeClr val="hlink"/>
                </a:solidFill>
                <a:latin typeface="Calibri"/>
                <a:ea typeface="Calibri"/>
                <a:cs typeface="Calibri"/>
                <a:sym typeface="Calibri"/>
                <a:hlinkClick r:id="rId4"/>
              </a:rPr>
              <a:t>Capitoline Museums</a:t>
            </a:r>
            <a:r>
              <a:rPr lang="en-US" sz="1200" b="0" i="0" u="none" strike="noStrike" cap="none">
                <a:solidFill>
                  <a:schemeClr val="dk1"/>
                </a:solidFill>
                <a:latin typeface="Calibri"/>
                <a:ea typeface="Calibri"/>
                <a:cs typeface="Calibri"/>
                <a:sym typeface="Calibri"/>
              </a:rPr>
              <a:t>, Rome. - Photographer </a:t>
            </a:r>
            <a:r>
              <a:rPr lang="en-US" sz="1200" b="0" i="0" u="sng" strike="noStrike" cap="none">
                <a:solidFill>
                  <a:schemeClr val="hlink"/>
                </a:solidFill>
                <a:latin typeface="Calibri"/>
                <a:ea typeface="Calibri"/>
                <a:cs typeface="Calibri"/>
                <a:sym typeface="Calibri"/>
                <a:hlinkClick r:id="rId5"/>
              </a:rPr>
              <a:t>antmoose</a:t>
            </a:r>
            <a:r>
              <a:rPr lang="en-US" sz="1200" b="0" i="0" u="none" strike="noStrike" cap="none">
                <a:solidFill>
                  <a:schemeClr val="dk1"/>
                </a:solidFill>
                <a:latin typeface="Calibri"/>
                <a:ea typeface="Calibri"/>
                <a:cs typeface="Calibri"/>
                <a:sym typeface="Calibri"/>
              </a:rPr>
              <a:t> Anthony Majanlahti - https://commons.wikimedia.org/wiki/File:Dying_gaul.jpg</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7 - So-called Ludovisi Gaul and his wife. Marble, Roman copy after an Hellenistic original from a monument built by Attalus I of Pergamon after his victory over Gauls, ca. 220 BC. – public domain - https://en.wikipedia.org/wiki/File:Ludovisi_Gaul_Altemps_Inv8608_n3.jpg</a:t>
            </a:r>
          </a:p>
        </p:txBody>
      </p:sp>
      <p:sp>
        <p:nvSpPr>
          <p:cNvPr id="230" name="Shape 230"/>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5460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81" name="Shape 81"/>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a:t>
            </a:fld>
            <a:endParaRPr lang="en-US"/>
          </a:p>
        </p:txBody>
      </p:sp>
    </p:spTree>
    <p:extLst>
      <p:ext uri="{BB962C8B-B14F-4D97-AF65-F5344CB8AC3E}">
        <p14:creationId xmlns:p14="http://schemas.microsoft.com/office/powerpoint/2010/main" val="1898744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
        <p:nvSpPr>
          <p:cNvPr id="250" name="Shape 250"/>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22</a:t>
            </a:fld>
            <a:endParaRPr lang="en-US"/>
          </a:p>
        </p:txBody>
      </p:sp>
    </p:spTree>
    <p:extLst>
      <p:ext uri="{BB962C8B-B14F-4D97-AF65-F5344CB8AC3E}">
        <p14:creationId xmlns:p14="http://schemas.microsoft.com/office/powerpoint/2010/main" val="3494515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256" name="Shape 256"/>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13 - </a:t>
            </a:r>
            <a:r>
              <a:rPr lang="en-US" sz="1200" b="1" i="1" u="sng" strike="noStrike" cap="none">
                <a:solidFill>
                  <a:schemeClr val="hlink"/>
                </a:solidFill>
                <a:latin typeface="Calibri"/>
                <a:ea typeface="Calibri"/>
                <a:cs typeface="Calibri"/>
                <a:sym typeface="Calibri"/>
                <a:hlinkClick r:id="rId3"/>
              </a:rPr>
              <a:t>Augustus of Prima Porta</a:t>
            </a:r>
            <a:r>
              <a:rPr lang="en-US" sz="1200" b="0" i="0" u="none" strike="noStrike" cap="none">
                <a:solidFill>
                  <a:schemeClr val="dk1"/>
                </a:solidFill>
                <a:latin typeface="Calibri"/>
                <a:ea typeface="Calibri"/>
                <a:cs typeface="Calibri"/>
                <a:sym typeface="Calibri"/>
              </a:rPr>
              <a:t> Date 1</a:t>
            </a:r>
            <a:r>
              <a:rPr lang="en-US" sz="1200" b="0" i="0" u="none" strike="noStrike" cap="none" baseline="30000">
                <a:solidFill>
                  <a:schemeClr val="dk1"/>
                </a:solidFill>
                <a:latin typeface="Calibri"/>
                <a:ea typeface="Calibri"/>
                <a:cs typeface="Calibri"/>
                <a:sym typeface="Calibri"/>
              </a:rPr>
              <a:t>st</a:t>
            </a:r>
            <a:r>
              <a:rPr lang="en-US" sz="1200" b="0" i="0" u="none" strike="noStrike" cap="none">
                <a:solidFill>
                  <a:schemeClr val="dk1"/>
                </a:solidFill>
                <a:latin typeface="Calibri"/>
                <a:ea typeface="Calibri"/>
                <a:cs typeface="Calibri"/>
                <a:sym typeface="Calibri"/>
              </a:rPr>
              <a:t> century - Photographer </a:t>
            </a:r>
            <a:r>
              <a:rPr lang="en-US" sz="1200" b="0" i="0" u="sng" strike="noStrike" cap="none">
                <a:solidFill>
                  <a:schemeClr val="hlink"/>
                </a:solidFill>
                <a:latin typeface="Calibri"/>
                <a:ea typeface="Calibri"/>
                <a:cs typeface="Calibri"/>
                <a:sym typeface="Calibri"/>
                <a:hlinkClick r:id="rId4"/>
              </a:rPr>
              <a:t>Till Niermann</a:t>
            </a:r>
            <a:r>
              <a:rPr lang="en-US" sz="1200" b="0" i="0" u="none" strike="noStrike" cap="none">
                <a:solidFill>
                  <a:schemeClr val="dk1"/>
                </a:solidFill>
                <a:latin typeface="Calibri"/>
                <a:ea typeface="Calibri"/>
                <a:cs typeface="Calibri"/>
                <a:sym typeface="Calibri"/>
              </a:rPr>
              <a:t> - https://en.wikipedia.org/wiki/File:Statue-Augustus.jpg</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17 - Trajan-Statue in Xanten, Gesamtbild. Photo by by </a:t>
            </a:r>
            <a:r>
              <a:rPr lang="en-US" sz="1200" b="0" i="0" u="sng" strike="noStrike" cap="none">
                <a:solidFill>
                  <a:schemeClr val="hlink"/>
                </a:solidFill>
                <a:latin typeface="Calibri"/>
                <a:ea typeface="Calibri"/>
                <a:cs typeface="Calibri"/>
                <a:sym typeface="Calibri"/>
                <a:hlinkClick r:id="rId5"/>
              </a:rPr>
              <a:t>Lutz Langer</a:t>
            </a:r>
            <a:r>
              <a:rPr lang="en-US" sz="1200" b="0" i="0" u="none" strike="noStrike" cap="none">
                <a:solidFill>
                  <a:schemeClr val="dk1"/>
                </a:solidFill>
                <a:latin typeface="Calibri"/>
                <a:ea typeface="Calibri"/>
                <a:cs typeface="Calibri"/>
                <a:sym typeface="Calibri"/>
              </a:rPr>
              <a:t> - https://commons.wikimedia.org/wiki/File:TrajanXanten.jpg</a:t>
            </a:r>
          </a:p>
        </p:txBody>
      </p:sp>
      <p:sp>
        <p:nvSpPr>
          <p:cNvPr id="257" name="Shape 257"/>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8846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267" name="Shape 267"/>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6 - </a:t>
            </a:r>
            <a:r>
              <a:rPr lang="en-US" sz="1200" b="1" i="0" u="none" strike="noStrike" cap="none">
                <a:solidFill>
                  <a:schemeClr val="dk1"/>
                </a:solidFill>
                <a:latin typeface="Calibri"/>
                <a:ea typeface="Calibri"/>
                <a:cs typeface="Calibri"/>
                <a:sym typeface="Calibri"/>
              </a:rPr>
              <a:t>Trebonianus Gallus</a:t>
            </a:r>
            <a:r>
              <a:rPr lang="en-US" sz="1200" b="0" i="0" u="none" strike="noStrike" cap="none">
                <a:solidFill>
                  <a:schemeClr val="dk1"/>
                </a:solidFill>
                <a:latin typeface="Calibri"/>
                <a:ea typeface="Calibri"/>
                <a:cs typeface="Calibri"/>
                <a:sym typeface="Calibri"/>
              </a:rPr>
              <a:t>, 251–53 a.d., Roman, Bronze, Met Museum - http://www.metmuseum.org/toah/works-of-art/05.30_05.47</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5 – Marcus Aurelius – public domain - https://en.wikipedia.org/wiki/Equestrian_Statue_of_Marcus_Aurelius#mediaviewer/File:Marco-Aurelio.jpg</a:t>
            </a:r>
          </a:p>
        </p:txBody>
      </p:sp>
      <p:sp>
        <p:nvSpPr>
          <p:cNvPr id="268" name="Shape 268"/>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36682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283" name="Shape 283"/>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1 - </a:t>
            </a:r>
            <a:r>
              <a:rPr lang="en-US" sz="1200" b="1" i="0" u="none" strike="noStrike" cap="none">
                <a:solidFill>
                  <a:schemeClr val="dk1"/>
                </a:solidFill>
                <a:latin typeface="Calibri"/>
                <a:ea typeface="Calibri"/>
                <a:cs typeface="Calibri"/>
                <a:sym typeface="Calibri"/>
              </a:rPr>
              <a:t>Marble bust of a bearded man, Date:</a:t>
            </a:r>
            <a:r>
              <a:rPr lang="en-US" sz="1200" b="0" i="0" u="none" strike="noStrike" cap="none">
                <a:solidFill>
                  <a:schemeClr val="dk1"/>
                </a:solidFill>
                <a:latin typeface="Calibri"/>
                <a:ea typeface="Calibri"/>
                <a:cs typeface="Calibri"/>
                <a:sym typeface="Calibri"/>
              </a:rPr>
              <a:t> ca. A.D. 150–175, </a:t>
            </a:r>
            <a:r>
              <a:rPr lang="en-US" sz="1200" b="1" i="0" u="none" strike="noStrike" cap="none">
                <a:solidFill>
                  <a:schemeClr val="dk1"/>
                </a:solidFill>
                <a:latin typeface="Calibri"/>
                <a:ea typeface="Calibri"/>
                <a:cs typeface="Calibri"/>
                <a:sym typeface="Calibri"/>
              </a:rPr>
              <a:t>Culture:</a:t>
            </a:r>
            <a:r>
              <a:rPr lang="en-US" sz="1200" b="0" i="0" u="none" strike="noStrike" cap="none">
                <a:solidFill>
                  <a:schemeClr val="dk1"/>
                </a:solidFill>
                <a:latin typeface="Calibri"/>
                <a:ea typeface="Calibri"/>
                <a:cs typeface="Calibri"/>
                <a:sym typeface="Calibri"/>
              </a:rPr>
              <a:t> Roman, Met Museum - http://www.metmuseum.org/collection/the-collection-online/search/256911</a:t>
            </a: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3 -</a:t>
            </a:r>
            <a:r>
              <a:rPr lang="en-US" sz="1200" b="1" i="0" u="none" strike="noStrike" cap="none">
                <a:solidFill>
                  <a:schemeClr val="dk1"/>
                </a:solidFill>
                <a:latin typeface="Calibri"/>
                <a:ea typeface="Calibri"/>
                <a:cs typeface="Calibri"/>
                <a:sym typeface="Calibri"/>
              </a:rPr>
              <a:t>Portrait bust of a man</a:t>
            </a:r>
            <a:r>
              <a:rPr lang="en-US" sz="1200" b="0" i="0" u="none" strike="noStrike" cap="none">
                <a:solidFill>
                  <a:schemeClr val="dk1"/>
                </a:solidFill>
                <a:latin typeface="Calibri"/>
                <a:ea typeface="Calibri"/>
                <a:cs typeface="Calibri"/>
                <a:sym typeface="Calibri"/>
              </a:rPr>
              <a:t>, 1st century b.c.; Republican, Roman, Met Museum - http://www.metmuseum.org/toah/works-of-art/12.233</a:t>
            </a: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18 - </a:t>
            </a:r>
            <a:r>
              <a:rPr lang="en-US" sz="1200" b="1" i="0" u="none" strike="noStrike" cap="none">
                <a:solidFill>
                  <a:schemeClr val="dk1"/>
                </a:solidFill>
                <a:latin typeface="Calibri"/>
                <a:ea typeface="Calibri"/>
                <a:cs typeface="Calibri"/>
                <a:sym typeface="Calibri"/>
              </a:rPr>
              <a:t>Portrait head of Emperor Marcus Aurelius Antoninus (called Caracalla)</a:t>
            </a:r>
            <a:r>
              <a:rPr lang="en-US" sz="1200" b="0" i="0" u="none" strike="noStrike" cap="none">
                <a:solidFill>
                  <a:schemeClr val="dk1"/>
                </a:solidFill>
                <a:latin typeface="Calibri"/>
                <a:ea typeface="Calibri"/>
                <a:cs typeface="Calibri"/>
                <a:sym typeface="Calibri"/>
              </a:rPr>
              <a:t>, ca. 217–230; Late Severan, Roman, Marble; H. 14 1/4 in. (36.2 cm) – Met Museum - http://www.metmuseum.org/toah/works-of-art/40.11.1a</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11 - Male bust of the Pseudo-Vitellius type. Grey veined marble, Italian artwork of the first half of the 16th century, modern copy of an antique head of the Hadrianic era in the Grimani Collection in Venice, once thought to represent the emperor Vitellius. Photo by </a:t>
            </a:r>
            <a:r>
              <a:rPr lang="en-US" sz="1200" b="0" i="0" u="sng" strike="noStrike" cap="none">
                <a:solidFill>
                  <a:schemeClr val="hlink"/>
                </a:solidFill>
                <a:latin typeface="Calibri"/>
                <a:ea typeface="Calibri"/>
                <a:cs typeface="Calibri"/>
                <a:sym typeface="Calibri"/>
                <a:hlinkClick r:id="rId3"/>
              </a:rPr>
              <a:t>Jastrow</a:t>
            </a:r>
            <a:r>
              <a:rPr lang="en-US" sz="1200" b="0" i="0" u="none" strike="noStrike" cap="none">
                <a:solidFill>
                  <a:schemeClr val="dk1"/>
                </a:solidFill>
                <a:latin typeface="Calibri"/>
                <a:ea typeface="Calibri"/>
                <a:cs typeface="Calibri"/>
                <a:sym typeface="Calibri"/>
              </a:rPr>
              <a:t> (2008) Marie-Lan Nguyenhttp://commons.wikimedia.org/wiki/File:Pseudo-Vitellius_Louvre_MR684.jpg</a:t>
            </a:r>
          </a:p>
        </p:txBody>
      </p:sp>
      <p:sp>
        <p:nvSpPr>
          <p:cNvPr id="284" name="Shape 284"/>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0633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643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9" name="Shape 30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10" name="Shape 310"/>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27</a:t>
            </a:fld>
            <a:endParaRPr lang="en-US"/>
          </a:p>
        </p:txBody>
      </p:sp>
    </p:spTree>
    <p:extLst>
      <p:ext uri="{BB962C8B-B14F-4D97-AF65-F5344CB8AC3E}">
        <p14:creationId xmlns:p14="http://schemas.microsoft.com/office/powerpoint/2010/main" val="8664110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6" name="Shape 31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17" name="Shape 317"/>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28</a:t>
            </a:fld>
            <a:endParaRPr lang="en-US"/>
          </a:p>
        </p:txBody>
      </p:sp>
    </p:spTree>
    <p:extLst>
      <p:ext uri="{BB962C8B-B14F-4D97-AF65-F5344CB8AC3E}">
        <p14:creationId xmlns:p14="http://schemas.microsoft.com/office/powerpoint/2010/main" val="39869321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2" name="Shape 32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23" name="Shape 323"/>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29</a:t>
            </a:fld>
            <a:endParaRPr lang="en-US"/>
          </a:p>
        </p:txBody>
      </p:sp>
    </p:spTree>
    <p:extLst>
      <p:ext uri="{BB962C8B-B14F-4D97-AF65-F5344CB8AC3E}">
        <p14:creationId xmlns:p14="http://schemas.microsoft.com/office/powerpoint/2010/main" val="28296539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9" name="Shape 3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30" name="Shape 330"/>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30</a:t>
            </a:fld>
            <a:endParaRPr lang="en-US"/>
          </a:p>
        </p:txBody>
      </p:sp>
    </p:spTree>
    <p:extLst>
      <p:ext uri="{BB962C8B-B14F-4D97-AF65-F5344CB8AC3E}">
        <p14:creationId xmlns:p14="http://schemas.microsoft.com/office/powerpoint/2010/main" val="6426807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38" name="Shape 338"/>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31</a:t>
            </a:fld>
            <a:endParaRPr lang="en-US"/>
          </a:p>
        </p:txBody>
      </p:sp>
    </p:spTree>
    <p:extLst>
      <p:ext uri="{BB962C8B-B14F-4D97-AF65-F5344CB8AC3E}">
        <p14:creationId xmlns:p14="http://schemas.microsoft.com/office/powerpoint/2010/main" val="2722876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88" name="Shape 88"/>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a:t>
            </a:fld>
            <a:endParaRPr lang="en-US"/>
          </a:p>
        </p:txBody>
      </p:sp>
    </p:spTree>
    <p:extLst>
      <p:ext uri="{BB962C8B-B14F-4D97-AF65-F5344CB8AC3E}">
        <p14:creationId xmlns:p14="http://schemas.microsoft.com/office/powerpoint/2010/main" val="24548141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6" name="Shape 34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47" name="Shape 347"/>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32</a:t>
            </a:fld>
            <a:endParaRPr lang="en-US"/>
          </a:p>
        </p:txBody>
      </p:sp>
    </p:spTree>
    <p:extLst>
      <p:ext uri="{BB962C8B-B14F-4D97-AF65-F5344CB8AC3E}">
        <p14:creationId xmlns:p14="http://schemas.microsoft.com/office/powerpoint/2010/main" val="5187651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4" name="Shape 3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55" name="Shape 355"/>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33</a:t>
            </a:fld>
            <a:endParaRPr lang="en-US"/>
          </a:p>
        </p:txBody>
      </p:sp>
    </p:spTree>
    <p:extLst>
      <p:ext uri="{BB962C8B-B14F-4D97-AF65-F5344CB8AC3E}">
        <p14:creationId xmlns:p14="http://schemas.microsoft.com/office/powerpoint/2010/main" val="15448512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2" name="Shape 3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63" name="Shape 363"/>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34</a:t>
            </a:fld>
            <a:endParaRPr lang="en-US"/>
          </a:p>
        </p:txBody>
      </p:sp>
    </p:spTree>
    <p:extLst>
      <p:ext uri="{BB962C8B-B14F-4D97-AF65-F5344CB8AC3E}">
        <p14:creationId xmlns:p14="http://schemas.microsoft.com/office/powerpoint/2010/main" val="3112545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71" name="Shape 371"/>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35</a:t>
            </a:fld>
            <a:endParaRPr lang="en-US"/>
          </a:p>
        </p:txBody>
      </p:sp>
    </p:spTree>
    <p:extLst>
      <p:ext uri="{BB962C8B-B14F-4D97-AF65-F5344CB8AC3E}">
        <p14:creationId xmlns:p14="http://schemas.microsoft.com/office/powerpoint/2010/main" val="34941108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9" name="Shape 3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80" name="Shape 380"/>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36</a:t>
            </a:fld>
            <a:endParaRPr lang="en-US"/>
          </a:p>
        </p:txBody>
      </p:sp>
    </p:spTree>
    <p:extLst>
      <p:ext uri="{BB962C8B-B14F-4D97-AF65-F5344CB8AC3E}">
        <p14:creationId xmlns:p14="http://schemas.microsoft.com/office/powerpoint/2010/main" val="40632108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7" name="Shape 3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88" name="Shape 388"/>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37</a:t>
            </a:fld>
            <a:endParaRPr lang="en-US"/>
          </a:p>
        </p:txBody>
      </p:sp>
    </p:spTree>
    <p:extLst>
      <p:ext uri="{BB962C8B-B14F-4D97-AF65-F5344CB8AC3E}">
        <p14:creationId xmlns:p14="http://schemas.microsoft.com/office/powerpoint/2010/main" val="433149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5" name="Shape 3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96" name="Shape 396"/>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38</a:t>
            </a:fld>
            <a:endParaRPr lang="en-US"/>
          </a:p>
        </p:txBody>
      </p:sp>
    </p:spTree>
    <p:extLst>
      <p:ext uri="{BB962C8B-B14F-4D97-AF65-F5344CB8AC3E}">
        <p14:creationId xmlns:p14="http://schemas.microsoft.com/office/powerpoint/2010/main" val="6907894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4" name="Shape 40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405" name="Shape 405"/>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39</a:t>
            </a:fld>
            <a:endParaRPr lang="en-US"/>
          </a:p>
        </p:txBody>
      </p:sp>
    </p:spTree>
    <p:extLst>
      <p:ext uri="{BB962C8B-B14F-4D97-AF65-F5344CB8AC3E}">
        <p14:creationId xmlns:p14="http://schemas.microsoft.com/office/powerpoint/2010/main" val="6001386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2" name="Shape 4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413" name="Shape 413"/>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40</a:t>
            </a:fld>
            <a:endParaRPr lang="en-US"/>
          </a:p>
        </p:txBody>
      </p:sp>
    </p:spTree>
    <p:extLst>
      <p:ext uri="{BB962C8B-B14F-4D97-AF65-F5344CB8AC3E}">
        <p14:creationId xmlns:p14="http://schemas.microsoft.com/office/powerpoint/2010/main" val="30564131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1" name="Shape 4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422" name="Shape 422"/>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41</a:t>
            </a:fld>
            <a:endParaRPr lang="en-US"/>
          </a:p>
        </p:txBody>
      </p:sp>
    </p:spTree>
    <p:extLst>
      <p:ext uri="{BB962C8B-B14F-4D97-AF65-F5344CB8AC3E}">
        <p14:creationId xmlns:p14="http://schemas.microsoft.com/office/powerpoint/2010/main" val="1997682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88" name="Shape 88"/>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a:t>
            </a:fld>
            <a:endParaRPr lang="en-US"/>
          </a:p>
        </p:txBody>
      </p:sp>
    </p:spTree>
    <p:extLst>
      <p:ext uri="{BB962C8B-B14F-4D97-AF65-F5344CB8AC3E}">
        <p14:creationId xmlns:p14="http://schemas.microsoft.com/office/powerpoint/2010/main" val="24548141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0" name="Shape 43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431" name="Shape 431"/>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42</a:t>
            </a:fld>
            <a:endParaRPr lang="en-US"/>
          </a:p>
        </p:txBody>
      </p:sp>
    </p:spTree>
    <p:extLst>
      <p:ext uri="{BB962C8B-B14F-4D97-AF65-F5344CB8AC3E}">
        <p14:creationId xmlns:p14="http://schemas.microsoft.com/office/powerpoint/2010/main" val="16133872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9" name="Shape 43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440" name="Shape 440"/>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43</a:t>
            </a:fld>
            <a:endParaRPr lang="en-US"/>
          </a:p>
        </p:txBody>
      </p:sp>
    </p:spTree>
    <p:extLst>
      <p:ext uri="{BB962C8B-B14F-4D97-AF65-F5344CB8AC3E}">
        <p14:creationId xmlns:p14="http://schemas.microsoft.com/office/powerpoint/2010/main" val="27820028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9" name="Shape 4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450" name="Shape 450"/>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44</a:t>
            </a:fld>
            <a:endParaRPr lang="en-US"/>
          </a:p>
        </p:txBody>
      </p:sp>
    </p:spTree>
    <p:extLst>
      <p:ext uri="{BB962C8B-B14F-4D97-AF65-F5344CB8AC3E}">
        <p14:creationId xmlns:p14="http://schemas.microsoft.com/office/powerpoint/2010/main" val="32412950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7" name="Shape 4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458" name="Shape 458"/>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45</a:t>
            </a:fld>
            <a:endParaRPr lang="en-US"/>
          </a:p>
        </p:txBody>
      </p:sp>
    </p:spTree>
    <p:extLst>
      <p:ext uri="{BB962C8B-B14F-4D97-AF65-F5344CB8AC3E}">
        <p14:creationId xmlns:p14="http://schemas.microsoft.com/office/powerpoint/2010/main" val="37269817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5" name="Shape 4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466" name="Shape 466"/>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46</a:t>
            </a:fld>
            <a:endParaRPr lang="en-US"/>
          </a:p>
        </p:txBody>
      </p:sp>
    </p:spTree>
    <p:extLst>
      <p:ext uri="{BB962C8B-B14F-4D97-AF65-F5344CB8AC3E}">
        <p14:creationId xmlns:p14="http://schemas.microsoft.com/office/powerpoint/2010/main" val="33159296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3" name="Shape 4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474" name="Shape 474"/>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47</a:t>
            </a:fld>
            <a:endParaRPr lang="en-US"/>
          </a:p>
        </p:txBody>
      </p:sp>
    </p:spTree>
    <p:extLst>
      <p:ext uri="{BB962C8B-B14F-4D97-AF65-F5344CB8AC3E}">
        <p14:creationId xmlns:p14="http://schemas.microsoft.com/office/powerpoint/2010/main" val="16207756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1" name="Shape 4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482" name="Shape 482"/>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48</a:t>
            </a:fld>
            <a:endParaRPr lang="en-US"/>
          </a:p>
        </p:txBody>
      </p:sp>
    </p:spTree>
    <p:extLst>
      <p:ext uri="{BB962C8B-B14F-4D97-AF65-F5344CB8AC3E}">
        <p14:creationId xmlns:p14="http://schemas.microsoft.com/office/powerpoint/2010/main" val="7801692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9" name="Shape 4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490" name="Shape 490"/>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49</a:t>
            </a:fld>
            <a:endParaRPr lang="en-US"/>
          </a:p>
        </p:txBody>
      </p:sp>
    </p:spTree>
    <p:extLst>
      <p:ext uri="{BB962C8B-B14F-4D97-AF65-F5344CB8AC3E}">
        <p14:creationId xmlns:p14="http://schemas.microsoft.com/office/powerpoint/2010/main" val="30660318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7" name="Shape 4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498" name="Shape 498"/>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50</a:t>
            </a:fld>
            <a:endParaRPr lang="en-US"/>
          </a:p>
        </p:txBody>
      </p:sp>
    </p:spTree>
    <p:extLst>
      <p:ext uri="{BB962C8B-B14F-4D97-AF65-F5344CB8AC3E}">
        <p14:creationId xmlns:p14="http://schemas.microsoft.com/office/powerpoint/2010/main" val="959285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88" name="Shape 88"/>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a:t>
            </a:fld>
            <a:endParaRPr lang="en-US"/>
          </a:p>
        </p:txBody>
      </p:sp>
    </p:spTree>
    <p:extLst>
      <p:ext uri="{BB962C8B-B14F-4D97-AF65-F5344CB8AC3E}">
        <p14:creationId xmlns:p14="http://schemas.microsoft.com/office/powerpoint/2010/main" val="2454814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05" name="Shape 105"/>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extLst>
      <p:ext uri="{BB962C8B-B14F-4D97-AF65-F5344CB8AC3E}">
        <p14:creationId xmlns:p14="http://schemas.microsoft.com/office/powerpoint/2010/main" val="3068202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95" name="Shape 95"/>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a:t>
            </a:fld>
            <a:endParaRPr lang="en-US"/>
          </a:p>
        </p:txBody>
      </p:sp>
    </p:spTree>
    <p:extLst>
      <p:ext uri="{BB962C8B-B14F-4D97-AF65-F5344CB8AC3E}">
        <p14:creationId xmlns:p14="http://schemas.microsoft.com/office/powerpoint/2010/main" val="2946736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12" name="Shape 112"/>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a:t>
            </a:fld>
            <a:endParaRPr lang="en-US"/>
          </a:p>
        </p:txBody>
      </p:sp>
    </p:spTree>
    <p:extLst>
      <p:ext uri="{BB962C8B-B14F-4D97-AF65-F5344CB8AC3E}">
        <p14:creationId xmlns:p14="http://schemas.microsoft.com/office/powerpoint/2010/main" val="785505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12" name="Shape 112"/>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9</a:t>
            </a:fld>
            <a:endParaRPr lang="en-US"/>
          </a:p>
        </p:txBody>
      </p:sp>
    </p:spTree>
    <p:extLst>
      <p:ext uri="{BB962C8B-B14F-4D97-AF65-F5344CB8AC3E}">
        <p14:creationId xmlns:p14="http://schemas.microsoft.com/office/powerpoint/2010/main" val="785505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13"/>
        <p:cNvGrpSpPr/>
        <p:nvPr/>
      </p:nvGrpSpPr>
      <p:grpSpPr>
        <a:xfrm>
          <a:off x="0" y="0"/>
          <a:ext cx="0" cy="0"/>
          <a:chOff x="0" y="0"/>
          <a:chExt cx="0" cy="0"/>
        </a:xfrm>
      </p:grpSpPr>
      <p:sp>
        <p:nvSpPr>
          <p:cNvPr id="14" name="Shape 14"/>
          <p:cNvSpPr/>
          <p:nvPr/>
        </p:nvSpPr>
        <p:spPr>
          <a:xfrm>
            <a:off x="0" y="0"/>
            <a:ext cx="9144000" cy="45720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sp>
        <p:nvSpPr>
          <p:cNvPr id="15" name="Shape 15"/>
          <p:cNvSpPr txBox="1">
            <a:spLocks noGrp="1"/>
          </p:cNvSpPr>
          <p:nvPr>
            <p:ph type="ctrTitle"/>
          </p:nvPr>
        </p:nvSpPr>
        <p:spPr>
          <a:xfrm>
            <a:off x="311700" y="522866"/>
            <a:ext cx="8520600" cy="3587100"/>
          </a:xfrm>
          <a:prstGeom prst="rect">
            <a:avLst/>
          </a:prstGeom>
        </p:spPr>
        <p:txBody>
          <a:bodyPr wrap="square" lIns="91425" tIns="91425" rIns="91425" bIns="91425" anchor="ctr" anchorCtr="0"/>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a:endParaRPr/>
          </a:p>
        </p:txBody>
      </p:sp>
      <p:sp>
        <p:nvSpPr>
          <p:cNvPr id="16" name="Shape 16"/>
          <p:cNvSpPr txBox="1">
            <a:spLocks noGrp="1"/>
          </p:cNvSpPr>
          <p:nvPr>
            <p:ph type="subTitle" idx="1"/>
          </p:nvPr>
        </p:nvSpPr>
        <p:spPr>
          <a:xfrm>
            <a:off x="311700" y="5187200"/>
            <a:ext cx="8520600" cy="941700"/>
          </a:xfrm>
          <a:prstGeom prst="rect">
            <a:avLst/>
          </a:prstGeom>
        </p:spPr>
        <p:txBody>
          <a:bodyPr wrap="square" lIns="91425" tIns="91425" rIns="91425" bIns="91425" anchor="ctr" anchorCtr="0"/>
          <a:lstStyle>
            <a:lvl1pPr lvl="0" algn="ctr">
              <a:lnSpc>
                <a:spcPct val="100000"/>
              </a:lnSpc>
              <a:spcBef>
                <a:spcPts val="0"/>
              </a:spcBef>
              <a:spcAft>
                <a:spcPts val="0"/>
              </a:spcAft>
              <a:buClr>
                <a:schemeClr val="accent1"/>
              </a:buClr>
              <a:buSzPct val="100000"/>
              <a:buNone/>
              <a:defRPr sz="2100" b="1">
                <a:solidFill>
                  <a:schemeClr val="accent1"/>
                </a:solidFill>
              </a:defRPr>
            </a:lvl1pPr>
            <a:lvl2pPr lvl="1" algn="ctr">
              <a:lnSpc>
                <a:spcPct val="100000"/>
              </a:lnSpc>
              <a:spcBef>
                <a:spcPts val="0"/>
              </a:spcBef>
              <a:spcAft>
                <a:spcPts val="0"/>
              </a:spcAft>
              <a:buClr>
                <a:schemeClr val="accent1"/>
              </a:buClr>
              <a:buSzPct val="100000"/>
              <a:buNone/>
              <a:defRPr sz="2100" b="1">
                <a:solidFill>
                  <a:schemeClr val="accent1"/>
                </a:solidFill>
              </a:defRPr>
            </a:lvl2pPr>
            <a:lvl3pPr lvl="2" algn="ctr">
              <a:lnSpc>
                <a:spcPct val="100000"/>
              </a:lnSpc>
              <a:spcBef>
                <a:spcPts val="0"/>
              </a:spcBef>
              <a:spcAft>
                <a:spcPts val="0"/>
              </a:spcAft>
              <a:buClr>
                <a:schemeClr val="accent1"/>
              </a:buClr>
              <a:buSzPct val="100000"/>
              <a:buNone/>
              <a:defRPr sz="2100" b="1">
                <a:solidFill>
                  <a:schemeClr val="accent1"/>
                </a:solidFill>
              </a:defRPr>
            </a:lvl3pPr>
            <a:lvl4pPr lvl="3" algn="ctr">
              <a:lnSpc>
                <a:spcPct val="100000"/>
              </a:lnSpc>
              <a:spcBef>
                <a:spcPts val="0"/>
              </a:spcBef>
              <a:spcAft>
                <a:spcPts val="0"/>
              </a:spcAft>
              <a:buClr>
                <a:schemeClr val="accent1"/>
              </a:buClr>
              <a:buSzPct val="100000"/>
              <a:buNone/>
              <a:defRPr sz="2100" b="1">
                <a:solidFill>
                  <a:schemeClr val="accent1"/>
                </a:solidFill>
              </a:defRPr>
            </a:lvl4pPr>
            <a:lvl5pPr lvl="4" algn="ctr">
              <a:lnSpc>
                <a:spcPct val="100000"/>
              </a:lnSpc>
              <a:spcBef>
                <a:spcPts val="0"/>
              </a:spcBef>
              <a:spcAft>
                <a:spcPts val="0"/>
              </a:spcAft>
              <a:buClr>
                <a:schemeClr val="accent1"/>
              </a:buClr>
              <a:buSzPct val="100000"/>
              <a:buNone/>
              <a:defRPr sz="2100" b="1">
                <a:solidFill>
                  <a:schemeClr val="accent1"/>
                </a:solidFill>
              </a:defRPr>
            </a:lvl5pPr>
            <a:lvl6pPr lvl="5" algn="ctr">
              <a:lnSpc>
                <a:spcPct val="100000"/>
              </a:lnSpc>
              <a:spcBef>
                <a:spcPts val="0"/>
              </a:spcBef>
              <a:spcAft>
                <a:spcPts val="0"/>
              </a:spcAft>
              <a:buClr>
                <a:schemeClr val="accent1"/>
              </a:buClr>
              <a:buSzPct val="100000"/>
              <a:buNone/>
              <a:defRPr sz="2100" b="1">
                <a:solidFill>
                  <a:schemeClr val="accent1"/>
                </a:solidFill>
              </a:defRPr>
            </a:lvl6pPr>
            <a:lvl7pPr lvl="6" algn="ctr">
              <a:lnSpc>
                <a:spcPct val="100000"/>
              </a:lnSpc>
              <a:spcBef>
                <a:spcPts val="0"/>
              </a:spcBef>
              <a:spcAft>
                <a:spcPts val="0"/>
              </a:spcAft>
              <a:buClr>
                <a:schemeClr val="accent1"/>
              </a:buClr>
              <a:buSzPct val="100000"/>
              <a:buNone/>
              <a:defRPr sz="2100" b="1">
                <a:solidFill>
                  <a:schemeClr val="accent1"/>
                </a:solidFill>
              </a:defRPr>
            </a:lvl7pPr>
            <a:lvl8pPr lvl="7" algn="ctr">
              <a:lnSpc>
                <a:spcPct val="100000"/>
              </a:lnSpc>
              <a:spcBef>
                <a:spcPts val="0"/>
              </a:spcBef>
              <a:spcAft>
                <a:spcPts val="0"/>
              </a:spcAft>
              <a:buClr>
                <a:schemeClr val="accent1"/>
              </a:buClr>
              <a:buSzPct val="100000"/>
              <a:buNone/>
              <a:defRPr sz="2100" b="1">
                <a:solidFill>
                  <a:schemeClr val="accent1"/>
                </a:solidFill>
              </a:defRPr>
            </a:lvl8pPr>
            <a:lvl9pPr lvl="8"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7" name="Shape 17"/>
          <p:cNvSpPr txBox="1">
            <a:spLocks noGrp="1"/>
          </p:cNvSpPr>
          <p:nvPr>
            <p:ph type="sldNum" idx="12"/>
          </p:nvPr>
        </p:nvSpPr>
        <p:spPr>
          <a:xfrm>
            <a:off x="8472457"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sldNum" idx="12"/>
          </p:nvPr>
        </p:nvSpPr>
        <p:spPr>
          <a:xfrm>
            <a:off x="8472457"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ustom layout 1">
    <p:bg>
      <p:bgPr>
        <a:solidFill>
          <a:srgbClr val="FFFFFF"/>
        </a:solidFill>
        <a:effectLst/>
      </p:bgPr>
    </p:bg>
    <p:spTree>
      <p:nvGrpSpPr>
        <p:cNvPr id="1" name="Shape 56"/>
        <p:cNvGrpSpPr/>
        <p:nvPr/>
      </p:nvGrpSpPr>
      <p:grpSpPr>
        <a:xfrm>
          <a:off x="0" y="0"/>
          <a:ext cx="0" cy="0"/>
          <a:chOff x="0" y="0"/>
          <a:chExt cx="0" cy="0"/>
        </a:xfrm>
      </p:grpSpPr>
      <p:sp>
        <p:nvSpPr>
          <p:cNvPr id="57" name="Shape 57"/>
          <p:cNvSpPr/>
          <p:nvPr/>
        </p:nvSpPr>
        <p:spPr>
          <a:xfrm>
            <a:off x="0" y="0"/>
            <a:ext cx="9144000" cy="6858000"/>
          </a:xfrm>
          <a:prstGeom prst="rect">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58" name="Shape 58"/>
          <p:cNvSpPr/>
          <p:nvPr/>
        </p:nvSpPr>
        <p:spPr>
          <a:xfrm>
            <a:off x="0" y="0"/>
            <a:ext cx="9144000" cy="4613700"/>
          </a:xfrm>
          <a:prstGeom prst="rect">
            <a:avLst/>
          </a:prstGeom>
          <a:solidFill>
            <a:srgbClr val="3367D6"/>
          </a:solidFill>
          <a:ln>
            <a:noFill/>
          </a:ln>
        </p:spPr>
        <p:txBody>
          <a:bodyPr wrap="square" lIns="91425" tIns="91425" rIns="91425" bIns="91425" anchor="ctr" anchorCtr="0">
            <a:noAutofit/>
          </a:bodyPr>
          <a:lstStyle/>
          <a:p>
            <a:pPr lvl="0">
              <a:spcBef>
                <a:spcPts val="0"/>
              </a:spcBef>
              <a:buNone/>
            </a:pPr>
            <a:endParaRPr/>
          </a:p>
        </p:txBody>
      </p:sp>
      <p:sp>
        <p:nvSpPr>
          <p:cNvPr id="59" name="Shape 59"/>
          <p:cNvSpPr/>
          <p:nvPr/>
        </p:nvSpPr>
        <p:spPr>
          <a:xfrm rot="-5400000">
            <a:off x="5107825" y="577250"/>
            <a:ext cx="4613700" cy="3459000"/>
          </a:xfrm>
          <a:prstGeom prst="rtTriangle">
            <a:avLst/>
          </a:prstGeom>
          <a:solidFill>
            <a:srgbClr val="5E97F6"/>
          </a:solidFill>
          <a:ln>
            <a:noFill/>
          </a:ln>
        </p:spPr>
        <p:txBody>
          <a:bodyPr wrap="square" lIns="91425" tIns="91425" rIns="91425" bIns="91425" anchor="ctr" anchorCtr="0">
            <a:noAutofit/>
          </a:bodyPr>
          <a:lstStyle/>
          <a:p>
            <a:pPr lvl="0">
              <a:spcBef>
                <a:spcPts val="0"/>
              </a:spcBef>
              <a:buNone/>
            </a:pPr>
            <a:endParaRPr/>
          </a:p>
        </p:txBody>
      </p:sp>
      <p:sp>
        <p:nvSpPr>
          <p:cNvPr id="60" name="Shape 60"/>
          <p:cNvSpPr txBox="1">
            <a:spLocks noGrp="1"/>
          </p:cNvSpPr>
          <p:nvPr>
            <p:ph type="title"/>
          </p:nvPr>
        </p:nvSpPr>
        <p:spPr>
          <a:xfrm>
            <a:off x="324475" y="621300"/>
            <a:ext cx="5124300" cy="3788700"/>
          </a:xfrm>
          <a:prstGeom prst="rect">
            <a:avLst/>
          </a:prstGeom>
          <a:noFill/>
          <a:ln>
            <a:noFill/>
          </a:ln>
        </p:spPr>
        <p:txBody>
          <a:bodyPr wrap="square" lIns="91425" tIns="91425" rIns="91425" bIns="91425" anchor="b" anchorCtr="0"/>
          <a:lstStyle>
            <a:lvl1pPr lvl="0" algn="l">
              <a:lnSpc>
                <a:spcPct val="100000"/>
              </a:lnSpc>
              <a:spcBef>
                <a:spcPts val="0"/>
              </a:spcBef>
              <a:spcAft>
                <a:spcPts val="0"/>
              </a:spcAft>
              <a:buNone/>
              <a:defRPr sz="3600" b="1">
                <a:solidFill>
                  <a:srgbClr val="FFFFFF"/>
                </a:solidFill>
              </a:defRPr>
            </a:lvl1pPr>
            <a:lvl2pPr lvl="1" algn="l">
              <a:lnSpc>
                <a:spcPct val="100000"/>
              </a:lnSpc>
              <a:spcBef>
                <a:spcPts val="0"/>
              </a:spcBef>
              <a:spcAft>
                <a:spcPts val="0"/>
              </a:spcAft>
              <a:buNone/>
              <a:defRPr sz="3600" b="1">
                <a:solidFill>
                  <a:srgbClr val="FFFFFF"/>
                </a:solidFill>
              </a:defRPr>
            </a:lvl2pPr>
            <a:lvl3pPr lvl="2" algn="l">
              <a:lnSpc>
                <a:spcPct val="100000"/>
              </a:lnSpc>
              <a:spcBef>
                <a:spcPts val="0"/>
              </a:spcBef>
              <a:spcAft>
                <a:spcPts val="0"/>
              </a:spcAft>
              <a:buNone/>
              <a:defRPr sz="3600" b="1">
                <a:solidFill>
                  <a:srgbClr val="FFFFFF"/>
                </a:solidFill>
              </a:defRPr>
            </a:lvl3pPr>
            <a:lvl4pPr lvl="3" algn="l">
              <a:lnSpc>
                <a:spcPct val="100000"/>
              </a:lnSpc>
              <a:spcBef>
                <a:spcPts val="0"/>
              </a:spcBef>
              <a:spcAft>
                <a:spcPts val="0"/>
              </a:spcAft>
              <a:buNone/>
              <a:defRPr sz="3600" b="1">
                <a:solidFill>
                  <a:srgbClr val="FFFFFF"/>
                </a:solidFill>
              </a:defRPr>
            </a:lvl4pPr>
            <a:lvl5pPr lvl="4" algn="l">
              <a:lnSpc>
                <a:spcPct val="100000"/>
              </a:lnSpc>
              <a:spcBef>
                <a:spcPts val="0"/>
              </a:spcBef>
              <a:spcAft>
                <a:spcPts val="0"/>
              </a:spcAft>
              <a:buNone/>
              <a:defRPr sz="3600" b="1">
                <a:solidFill>
                  <a:srgbClr val="FFFFFF"/>
                </a:solidFill>
              </a:defRPr>
            </a:lvl5pPr>
            <a:lvl6pPr lvl="5" algn="l">
              <a:lnSpc>
                <a:spcPct val="100000"/>
              </a:lnSpc>
              <a:spcBef>
                <a:spcPts val="0"/>
              </a:spcBef>
              <a:spcAft>
                <a:spcPts val="0"/>
              </a:spcAft>
              <a:buNone/>
              <a:defRPr sz="3600" b="1">
                <a:solidFill>
                  <a:srgbClr val="FFFFFF"/>
                </a:solidFill>
              </a:defRPr>
            </a:lvl6pPr>
            <a:lvl7pPr lvl="6" algn="l">
              <a:lnSpc>
                <a:spcPct val="100000"/>
              </a:lnSpc>
              <a:spcBef>
                <a:spcPts val="0"/>
              </a:spcBef>
              <a:spcAft>
                <a:spcPts val="0"/>
              </a:spcAft>
              <a:buNone/>
              <a:defRPr sz="3600" b="1">
                <a:solidFill>
                  <a:srgbClr val="FFFFFF"/>
                </a:solidFill>
              </a:defRPr>
            </a:lvl7pPr>
            <a:lvl8pPr lvl="7" algn="l">
              <a:lnSpc>
                <a:spcPct val="100000"/>
              </a:lnSpc>
              <a:spcBef>
                <a:spcPts val="0"/>
              </a:spcBef>
              <a:spcAft>
                <a:spcPts val="0"/>
              </a:spcAft>
              <a:buNone/>
              <a:defRPr sz="3600" b="1">
                <a:solidFill>
                  <a:srgbClr val="FFFFFF"/>
                </a:solidFill>
              </a:defRPr>
            </a:lvl8pPr>
            <a:lvl9pPr lvl="8" algn="l">
              <a:lnSpc>
                <a:spcPct val="100000"/>
              </a:lnSpc>
              <a:spcBef>
                <a:spcPts val="0"/>
              </a:spcBef>
              <a:spcAft>
                <a:spcPts val="0"/>
              </a:spcAft>
              <a:buNone/>
              <a:defRPr sz="3600" b="1">
                <a:solidFill>
                  <a:srgbClr val="FFFFFF"/>
                </a:solidFill>
              </a:defRPr>
            </a:lvl9pPr>
          </a:lstStyle>
          <a:p>
            <a:endParaRPr/>
          </a:p>
        </p:txBody>
      </p:sp>
      <p:sp>
        <p:nvSpPr>
          <p:cNvPr id="61" name="Shape 61"/>
          <p:cNvSpPr txBox="1">
            <a:spLocks noGrp="1"/>
          </p:cNvSpPr>
          <p:nvPr>
            <p:ph type="subTitle" idx="1"/>
          </p:nvPr>
        </p:nvSpPr>
        <p:spPr>
          <a:xfrm>
            <a:off x="324475" y="4816802"/>
            <a:ext cx="5124300" cy="1736700"/>
          </a:xfrm>
          <a:prstGeom prst="rect">
            <a:avLst/>
          </a:prstGeom>
          <a:noFill/>
          <a:ln>
            <a:noFill/>
          </a:ln>
        </p:spPr>
        <p:txBody>
          <a:bodyPr wrap="square" lIns="91425" tIns="91425" rIns="91425" bIns="91425" anchor="t" anchorCtr="0"/>
          <a:lstStyle>
            <a:lvl1pPr lvl="0" algn="l">
              <a:lnSpc>
                <a:spcPct val="100000"/>
              </a:lnSpc>
              <a:spcBef>
                <a:spcPts val="0"/>
              </a:spcBef>
              <a:spcAft>
                <a:spcPts val="0"/>
              </a:spcAft>
              <a:buClr>
                <a:srgbClr val="616161"/>
              </a:buClr>
              <a:buSzPct val="100000"/>
              <a:buNone/>
              <a:defRPr sz="1800">
                <a:solidFill>
                  <a:srgbClr val="616161"/>
                </a:solidFill>
              </a:defRPr>
            </a:lvl1pPr>
            <a:lvl2pPr marL="457200" lvl="1" indent="0" algn="l">
              <a:lnSpc>
                <a:spcPct val="100000"/>
              </a:lnSpc>
              <a:spcBef>
                <a:spcPts val="0"/>
              </a:spcBef>
              <a:spcAft>
                <a:spcPts val="0"/>
              </a:spcAft>
              <a:buClr>
                <a:srgbClr val="616161"/>
              </a:buClr>
              <a:buSzPct val="100000"/>
              <a:buNone/>
              <a:defRPr sz="1800">
                <a:solidFill>
                  <a:srgbClr val="616161"/>
                </a:solidFill>
              </a:defRPr>
            </a:lvl2pPr>
            <a:lvl3pPr marL="914400" lvl="2" indent="0" algn="l">
              <a:lnSpc>
                <a:spcPct val="100000"/>
              </a:lnSpc>
              <a:spcBef>
                <a:spcPts val="0"/>
              </a:spcBef>
              <a:spcAft>
                <a:spcPts val="0"/>
              </a:spcAft>
              <a:buClr>
                <a:srgbClr val="616161"/>
              </a:buClr>
              <a:buSzPct val="100000"/>
              <a:buNone/>
              <a:defRPr sz="1800">
                <a:solidFill>
                  <a:srgbClr val="616161"/>
                </a:solidFill>
              </a:defRPr>
            </a:lvl3pPr>
            <a:lvl4pPr marL="1371600" lvl="3" indent="0" algn="l">
              <a:lnSpc>
                <a:spcPct val="100000"/>
              </a:lnSpc>
              <a:spcBef>
                <a:spcPts val="0"/>
              </a:spcBef>
              <a:spcAft>
                <a:spcPts val="0"/>
              </a:spcAft>
              <a:buClr>
                <a:srgbClr val="616161"/>
              </a:buClr>
              <a:buSzPct val="100000"/>
              <a:buNone/>
              <a:defRPr sz="1800">
                <a:solidFill>
                  <a:srgbClr val="616161"/>
                </a:solidFill>
              </a:defRPr>
            </a:lvl4pPr>
            <a:lvl5pPr marL="1828800" lvl="4" indent="0" algn="l">
              <a:lnSpc>
                <a:spcPct val="100000"/>
              </a:lnSpc>
              <a:spcBef>
                <a:spcPts val="0"/>
              </a:spcBef>
              <a:spcAft>
                <a:spcPts val="0"/>
              </a:spcAft>
              <a:buClr>
                <a:srgbClr val="616161"/>
              </a:buClr>
              <a:buSzPct val="100000"/>
              <a:buNone/>
              <a:defRPr sz="1800">
                <a:solidFill>
                  <a:srgbClr val="616161"/>
                </a:solidFill>
              </a:defRPr>
            </a:lvl5pPr>
            <a:lvl6pPr marL="2286000" lvl="5" indent="0" algn="l">
              <a:lnSpc>
                <a:spcPct val="100000"/>
              </a:lnSpc>
              <a:spcBef>
                <a:spcPts val="0"/>
              </a:spcBef>
              <a:spcAft>
                <a:spcPts val="0"/>
              </a:spcAft>
              <a:buClr>
                <a:srgbClr val="616161"/>
              </a:buClr>
              <a:buSzPct val="100000"/>
              <a:buNone/>
              <a:defRPr sz="1800">
                <a:solidFill>
                  <a:srgbClr val="616161"/>
                </a:solidFill>
              </a:defRPr>
            </a:lvl6pPr>
            <a:lvl7pPr marL="2743200" lvl="6" indent="0" algn="l">
              <a:lnSpc>
                <a:spcPct val="100000"/>
              </a:lnSpc>
              <a:spcBef>
                <a:spcPts val="0"/>
              </a:spcBef>
              <a:spcAft>
                <a:spcPts val="0"/>
              </a:spcAft>
              <a:buClr>
                <a:srgbClr val="616161"/>
              </a:buClr>
              <a:buSzPct val="100000"/>
              <a:buNone/>
              <a:defRPr sz="1800">
                <a:solidFill>
                  <a:srgbClr val="616161"/>
                </a:solidFill>
              </a:defRPr>
            </a:lvl7pPr>
            <a:lvl8pPr marL="3200400" lvl="7" indent="0" algn="l">
              <a:lnSpc>
                <a:spcPct val="100000"/>
              </a:lnSpc>
              <a:spcBef>
                <a:spcPts val="0"/>
              </a:spcBef>
              <a:spcAft>
                <a:spcPts val="0"/>
              </a:spcAft>
              <a:buClr>
                <a:srgbClr val="616161"/>
              </a:buClr>
              <a:buSzPct val="100000"/>
              <a:buNone/>
              <a:defRPr sz="1800">
                <a:solidFill>
                  <a:srgbClr val="616161"/>
                </a:solidFill>
              </a:defRPr>
            </a:lvl8pPr>
            <a:lvl9pPr marL="3657600" lvl="8" indent="0" algn="l">
              <a:lnSpc>
                <a:spcPct val="100000"/>
              </a:lnSpc>
              <a:spcBef>
                <a:spcPts val="0"/>
              </a:spcBef>
              <a:spcAft>
                <a:spcPts val="0"/>
              </a:spcAft>
              <a:buClr>
                <a:srgbClr val="616161"/>
              </a:buClr>
              <a:buSzPct val="100000"/>
              <a:buNone/>
              <a:defRPr sz="1800">
                <a:solidFill>
                  <a:srgbClr val="616161"/>
                </a:solidFill>
              </a:defRPr>
            </a:lvl9pPr>
          </a:lstStyle>
          <a:p>
            <a:endParaRPr/>
          </a:p>
        </p:txBody>
      </p:sp>
      <p:sp>
        <p:nvSpPr>
          <p:cNvPr id="62" name="Shape 62"/>
          <p:cNvSpPr txBox="1">
            <a:spLocks noGrp="1"/>
          </p:cNvSpPr>
          <p:nvPr>
            <p:ph type="sldNum" idx="12"/>
          </p:nvPr>
        </p:nvSpPr>
        <p:spPr>
          <a:xfrm>
            <a:off x="8472457" y="6217622"/>
            <a:ext cx="548700" cy="524700"/>
          </a:xfrm>
          <a:prstGeom prst="rect">
            <a:avLst/>
          </a:prstGeom>
          <a:noFill/>
        </p:spPr>
        <p:txBody>
          <a:bodyPr wrap="square" lIns="91425" tIns="91425" rIns="91425" bIns="91425" anchor="ctr" anchorCtr="0">
            <a:noAutofit/>
          </a:bodyPr>
          <a:lstStyle/>
          <a:p>
            <a:pPr lvl="0" algn="r">
              <a:lnSpc>
                <a:spcPct val="100000"/>
              </a:lnSpc>
              <a:spcBef>
                <a:spcPts val="0"/>
              </a:spcBef>
              <a:spcAft>
                <a:spcPts val="0"/>
              </a:spcAft>
              <a:buNone/>
            </a:pPr>
            <a:fld id="{00000000-1234-1234-1234-123412341234}" type="slidenum">
              <a:rPr lang="en-US" sz="1000">
                <a:solidFill>
                  <a:srgbClr val="616161"/>
                </a:solidFill>
              </a:rPr>
              <a:t>‹#›</a:t>
            </a:fld>
            <a:endParaRPr lang="en-US" sz="1000">
              <a:solidFill>
                <a:srgbClr val="61616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wo Artworks CC">
    <p:spTree>
      <p:nvGrpSpPr>
        <p:cNvPr id="1" name="Shape 28"/>
        <p:cNvGrpSpPr/>
        <p:nvPr/>
      </p:nvGrpSpPr>
      <p:grpSpPr>
        <a:xfrm>
          <a:off x="0" y="0"/>
          <a:ext cx="0" cy="0"/>
          <a:chOff x="0" y="0"/>
          <a:chExt cx="0" cy="0"/>
        </a:xfrm>
      </p:grpSpPr>
      <p:sp>
        <p:nvSpPr>
          <p:cNvPr id="29" name="Shape 29"/>
          <p:cNvSpPr/>
          <p:nvPr/>
        </p:nvSpPr>
        <p:spPr>
          <a:xfrm>
            <a:off x="0" y="6477000"/>
            <a:ext cx="9144000" cy="381000"/>
          </a:xfrm>
          <a:prstGeom prst="rect">
            <a:avLst/>
          </a:prstGeom>
          <a:solidFill>
            <a:schemeClr val="accent5"/>
          </a:solidFill>
          <a:ln w="25400" cap="flat" cmpd="sng">
            <a:solidFill>
              <a:schemeClr val="accent5"/>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30" name="Shape 30"/>
          <p:cNvSpPr/>
          <p:nvPr/>
        </p:nvSpPr>
        <p:spPr>
          <a:xfrm>
            <a:off x="0" y="0"/>
            <a:ext cx="9144000" cy="584200"/>
          </a:xfrm>
          <a:prstGeom prst="rect">
            <a:avLst/>
          </a:prstGeom>
          <a:solidFill>
            <a:schemeClr val="accent4"/>
          </a:solidFill>
          <a:ln w="25400" cap="flat" cmpd="sng">
            <a:solidFill>
              <a:schemeClr val="accent4"/>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31" name="Shape 31"/>
          <p:cNvSpPr txBox="1">
            <a:spLocks noGrp="1"/>
          </p:cNvSpPr>
          <p:nvPr>
            <p:ph type="body" idx="1"/>
          </p:nvPr>
        </p:nvSpPr>
        <p:spPr>
          <a:xfrm>
            <a:off x="0" y="6502401"/>
            <a:ext cx="4572000" cy="355600"/>
          </a:xfrm>
          <a:prstGeom prst="rect">
            <a:avLst/>
          </a:prstGeom>
          <a:noFill/>
          <a:ln>
            <a:noFill/>
          </a:ln>
        </p:spPr>
        <p:txBody>
          <a:bodyPr wrap="square" lIns="91425" tIns="91425" rIns="91425" bIns="91425" anchor="ctr" anchorCtr="0"/>
          <a:lstStyle>
            <a:lvl1pPr marL="342900" marR="0" lvl="0" indent="-342900" algn="ctr" rtl="0">
              <a:spcBef>
                <a:spcPts val="240"/>
              </a:spcBef>
              <a:buClr>
                <a:schemeClr val="lt1"/>
              </a:buClr>
              <a:buFont typeface="Arial"/>
              <a:buNone/>
              <a:defRPr sz="1200" b="0" i="0" u="none" strike="noStrike" cap="none">
                <a:solidFill>
                  <a:schemeClr val="lt1"/>
                </a:solidFill>
                <a:latin typeface="Trebuchet MS"/>
                <a:ea typeface="Trebuchet MS"/>
                <a:cs typeface="Trebuchet MS"/>
                <a:sym typeface="Trebuchet MS"/>
              </a:defRPr>
            </a:lvl1pPr>
            <a:lvl2pPr marL="742950" marR="0" lvl="1" indent="-158750" algn="l" rtl="0">
              <a:spcBef>
                <a:spcPts val="400"/>
              </a:spcBef>
              <a:buClr>
                <a:srgbClr val="0C0C0C"/>
              </a:buClr>
              <a:buSzPct val="100000"/>
              <a:buFont typeface="Arial"/>
              <a:buChar char="–"/>
              <a:defRPr sz="2000" b="0" i="0" u="none" strike="noStrike" cap="none">
                <a:solidFill>
                  <a:srgbClr val="0C0C0C"/>
                </a:solidFill>
                <a:latin typeface="Trebuchet MS"/>
                <a:ea typeface="Trebuchet MS"/>
                <a:cs typeface="Trebuchet MS"/>
                <a:sym typeface="Trebuchet MS"/>
              </a:defRPr>
            </a:lvl2pPr>
            <a:lvl3pPr marL="1143000" marR="0" lvl="2" indent="-114300" algn="l" rtl="0">
              <a:spcBef>
                <a:spcPts val="360"/>
              </a:spcBef>
              <a:buClr>
                <a:srgbClr val="0C0C0C"/>
              </a:buClr>
              <a:buSzPct val="100000"/>
              <a:buFont typeface="Arial"/>
              <a:buChar char="•"/>
              <a:defRPr sz="1800" b="0" i="0" u="none" strike="noStrike" cap="none">
                <a:solidFill>
                  <a:srgbClr val="0C0C0C"/>
                </a:solidFill>
                <a:latin typeface="Trebuchet MS"/>
                <a:ea typeface="Trebuchet MS"/>
                <a:cs typeface="Trebuchet MS"/>
                <a:sym typeface="Trebuchet MS"/>
              </a:defRPr>
            </a:lvl3pPr>
            <a:lvl4pPr marL="1600200" marR="0" lvl="3" indent="-127000" algn="l" rtl="0">
              <a:spcBef>
                <a:spcPts val="320"/>
              </a:spcBef>
              <a:buClr>
                <a:srgbClr val="0C0C0C"/>
              </a:buClr>
              <a:buSzPct val="100000"/>
              <a:buFont typeface="Arial"/>
              <a:buChar char="–"/>
              <a:defRPr sz="1600" b="0" i="0" u="none" strike="noStrike" cap="none">
                <a:solidFill>
                  <a:srgbClr val="0C0C0C"/>
                </a:solidFill>
                <a:latin typeface="Trebuchet MS"/>
                <a:ea typeface="Trebuchet MS"/>
                <a:cs typeface="Trebuchet MS"/>
                <a:sym typeface="Trebuchet MS"/>
              </a:defRPr>
            </a:lvl4pPr>
            <a:lvl5pPr marL="2057400" marR="0" lvl="4" indent="-127000" algn="l" rtl="0">
              <a:spcBef>
                <a:spcPts val="320"/>
              </a:spcBef>
              <a:buClr>
                <a:srgbClr val="0C0C0C"/>
              </a:buClr>
              <a:buSzPct val="100000"/>
              <a:buFont typeface="Arial"/>
              <a:buChar char="»"/>
              <a:defRPr sz="1600" b="0" i="0" u="none" strike="noStrike" cap="none">
                <a:solidFill>
                  <a:srgbClr val="0C0C0C"/>
                </a:solidFill>
                <a:latin typeface="Trebuchet MS"/>
                <a:ea typeface="Trebuchet MS"/>
                <a:cs typeface="Trebuchet MS"/>
                <a:sym typeface="Trebuchet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Georgia"/>
                <a:ea typeface="Georgia"/>
                <a:cs typeface="Georgia"/>
                <a:sym typeface="Georgia"/>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Georgia"/>
                <a:ea typeface="Georgia"/>
                <a:cs typeface="Georgia"/>
                <a:sym typeface="Georgia"/>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Georgia"/>
                <a:ea typeface="Georgia"/>
                <a:cs typeface="Georgia"/>
                <a:sym typeface="Georgia"/>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2" name="Shape 32"/>
          <p:cNvSpPr txBox="1">
            <a:spLocks noGrp="1"/>
          </p:cNvSpPr>
          <p:nvPr>
            <p:ph type="body" idx="2"/>
          </p:nvPr>
        </p:nvSpPr>
        <p:spPr>
          <a:xfrm>
            <a:off x="4572000" y="6502401"/>
            <a:ext cx="4572000" cy="355600"/>
          </a:xfrm>
          <a:prstGeom prst="rect">
            <a:avLst/>
          </a:prstGeom>
          <a:noFill/>
          <a:ln>
            <a:noFill/>
          </a:ln>
        </p:spPr>
        <p:txBody>
          <a:bodyPr wrap="square" lIns="91425" tIns="91425" rIns="91425" bIns="91425" anchor="ctr" anchorCtr="0"/>
          <a:lstStyle>
            <a:lvl1pPr marL="342900" marR="0" lvl="0" indent="-342900" algn="ctr" rtl="0">
              <a:spcBef>
                <a:spcPts val="240"/>
              </a:spcBef>
              <a:buClr>
                <a:schemeClr val="lt1"/>
              </a:buClr>
              <a:buFont typeface="Arial"/>
              <a:buNone/>
              <a:defRPr sz="1200" b="0" i="0" u="none" strike="noStrike" cap="none">
                <a:solidFill>
                  <a:schemeClr val="lt1"/>
                </a:solidFill>
                <a:latin typeface="Trebuchet MS"/>
                <a:ea typeface="Trebuchet MS"/>
                <a:cs typeface="Trebuchet MS"/>
                <a:sym typeface="Trebuchet MS"/>
              </a:defRPr>
            </a:lvl1pPr>
            <a:lvl2pPr marL="742950" marR="0" lvl="1" indent="-158750" algn="l" rtl="0">
              <a:spcBef>
                <a:spcPts val="400"/>
              </a:spcBef>
              <a:buClr>
                <a:srgbClr val="0C0C0C"/>
              </a:buClr>
              <a:buSzPct val="100000"/>
              <a:buFont typeface="Arial"/>
              <a:buChar char="–"/>
              <a:defRPr sz="2000" b="0" i="0" u="none" strike="noStrike" cap="none">
                <a:solidFill>
                  <a:srgbClr val="0C0C0C"/>
                </a:solidFill>
                <a:latin typeface="Trebuchet MS"/>
                <a:ea typeface="Trebuchet MS"/>
                <a:cs typeface="Trebuchet MS"/>
                <a:sym typeface="Trebuchet MS"/>
              </a:defRPr>
            </a:lvl2pPr>
            <a:lvl3pPr marL="1143000" marR="0" lvl="2" indent="-114300" algn="l" rtl="0">
              <a:spcBef>
                <a:spcPts val="360"/>
              </a:spcBef>
              <a:buClr>
                <a:srgbClr val="0C0C0C"/>
              </a:buClr>
              <a:buSzPct val="100000"/>
              <a:buFont typeface="Arial"/>
              <a:buChar char="•"/>
              <a:defRPr sz="1800" b="0" i="0" u="none" strike="noStrike" cap="none">
                <a:solidFill>
                  <a:srgbClr val="0C0C0C"/>
                </a:solidFill>
                <a:latin typeface="Trebuchet MS"/>
                <a:ea typeface="Trebuchet MS"/>
                <a:cs typeface="Trebuchet MS"/>
                <a:sym typeface="Trebuchet MS"/>
              </a:defRPr>
            </a:lvl3pPr>
            <a:lvl4pPr marL="1600200" marR="0" lvl="3" indent="-127000" algn="l" rtl="0">
              <a:spcBef>
                <a:spcPts val="320"/>
              </a:spcBef>
              <a:buClr>
                <a:srgbClr val="0C0C0C"/>
              </a:buClr>
              <a:buSzPct val="100000"/>
              <a:buFont typeface="Arial"/>
              <a:buChar char="–"/>
              <a:defRPr sz="1600" b="0" i="0" u="none" strike="noStrike" cap="none">
                <a:solidFill>
                  <a:srgbClr val="0C0C0C"/>
                </a:solidFill>
                <a:latin typeface="Trebuchet MS"/>
                <a:ea typeface="Trebuchet MS"/>
                <a:cs typeface="Trebuchet MS"/>
                <a:sym typeface="Trebuchet MS"/>
              </a:defRPr>
            </a:lvl4pPr>
            <a:lvl5pPr marL="2057400" marR="0" lvl="4" indent="-127000" algn="l" rtl="0">
              <a:spcBef>
                <a:spcPts val="320"/>
              </a:spcBef>
              <a:buClr>
                <a:srgbClr val="0C0C0C"/>
              </a:buClr>
              <a:buSzPct val="100000"/>
              <a:buFont typeface="Arial"/>
              <a:buChar char="»"/>
              <a:defRPr sz="1600" b="0" i="0" u="none" strike="noStrike" cap="none">
                <a:solidFill>
                  <a:srgbClr val="0C0C0C"/>
                </a:solidFill>
                <a:latin typeface="Trebuchet MS"/>
                <a:ea typeface="Trebuchet MS"/>
                <a:cs typeface="Trebuchet MS"/>
                <a:sym typeface="Trebuchet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Georgia"/>
                <a:ea typeface="Georgia"/>
                <a:cs typeface="Georgia"/>
                <a:sym typeface="Georgia"/>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Georgia"/>
                <a:ea typeface="Georgia"/>
                <a:cs typeface="Georgia"/>
                <a:sym typeface="Georgia"/>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Georgia"/>
                <a:ea typeface="Georgia"/>
                <a:cs typeface="Georgia"/>
                <a:sym typeface="Georgia"/>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3" name="Shape 33"/>
          <p:cNvSpPr txBox="1">
            <a:spLocks noGrp="1"/>
          </p:cNvSpPr>
          <p:nvPr>
            <p:ph type="body" idx="3"/>
          </p:nvPr>
        </p:nvSpPr>
        <p:spPr>
          <a:xfrm>
            <a:off x="0" y="-25400"/>
            <a:ext cx="9144000" cy="609599"/>
          </a:xfrm>
          <a:prstGeom prst="rect">
            <a:avLst/>
          </a:prstGeom>
          <a:noFill/>
          <a:ln>
            <a:noFill/>
          </a:ln>
        </p:spPr>
        <p:txBody>
          <a:bodyPr wrap="square" lIns="91425" tIns="91425" rIns="91425" bIns="91425" anchor="ctr" anchorCtr="0"/>
          <a:lstStyle>
            <a:lvl1pPr marL="342900" marR="0" lvl="0" indent="-342900" algn="ctr" rtl="0">
              <a:spcBef>
                <a:spcPts val="480"/>
              </a:spcBef>
              <a:buClr>
                <a:schemeClr val="lt1"/>
              </a:buClr>
              <a:buFont typeface="Arial"/>
              <a:buNone/>
              <a:defRPr sz="2400" b="0" i="0" u="none" strike="noStrike" cap="none">
                <a:solidFill>
                  <a:schemeClr val="lt1"/>
                </a:solidFill>
                <a:latin typeface="Trebuchet MS"/>
                <a:ea typeface="Trebuchet MS"/>
                <a:cs typeface="Trebuchet MS"/>
                <a:sym typeface="Trebuchet MS"/>
              </a:defRPr>
            </a:lvl1pPr>
            <a:lvl2pPr marL="742950" marR="0" lvl="1" indent="-158750" algn="l" rtl="0">
              <a:spcBef>
                <a:spcPts val="400"/>
              </a:spcBef>
              <a:buClr>
                <a:srgbClr val="0C0C0C"/>
              </a:buClr>
              <a:buSzPct val="100000"/>
              <a:buFont typeface="Arial"/>
              <a:buChar char="–"/>
              <a:defRPr sz="2000" b="0" i="0" u="none" strike="noStrike" cap="none">
                <a:solidFill>
                  <a:srgbClr val="0C0C0C"/>
                </a:solidFill>
                <a:latin typeface="Trebuchet MS"/>
                <a:ea typeface="Trebuchet MS"/>
                <a:cs typeface="Trebuchet MS"/>
                <a:sym typeface="Trebuchet MS"/>
              </a:defRPr>
            </a:lvl2pPr>
            <a:lvl3pPr marL="1143000" marR="0" lvl="2" indent="-114300" algn="l" rtl="0">
              <a:spcBef>
                <a:spcPts val="360"/>
              </a:spcBef>
              <a:buClr>
                <a:srgbClr val="0C0C0C"/>
              </a:buClr>
              <a:buSzPct val="100000"/>
              <a:buFont typeface="Arial"/>
              <a:buChar char="•"/>
              <a:defRPr sz="1800" b="0" i="0" u="none" strike="noStrike" cap="none">
                <a:solidFill>
                  <a:srgbClr val="0C0C0C"/>
                </a:solidFill>
                <a:latin typeface="Trebuchet MS"/>
                <a:ea typeface="Trebuchet MS"/>
                <a:cs typeface="Trebuchet MS"/>
                <a:sym typeface="Trebuchet MS"/>
              </a:defRPr>
            </a:lvl3pPr>
            <a:lvl4pPr marL="1600200" marR="0" lvl="3" indent="-127000" algn="l" rtl="0">
              <a:spcBef>
                <a:spcPts val="320"/>
              </a:spcBef>
              <a:buClr>
                <a:srgbClr val="0C0C0C"/>
              </a:buClr>
              <a:buSzPct val="100000"/>
              <a:buFont typeface="Arial"/>
              <a:buChar char="–"/>
              <a:defRPr sz="1600" b="0" i="0" u="none" strike="noStrike" cap="none">
                <a:solidFill>
                  <a:srgbClr val="0C0C0C"/>
                </a:solidFill>
                <a:latin typeface="Trebuchet MS"/>
                <a:ea typeface="Trebuchet MS"/>
                <a:cs typeface="Trebuchet MS"/>
                <a:sym typeface="Trebuchet MS"/>
              </a:defRPr>
            </a:lvl4pPr>
            <a:lvl5pPr marL="2057400" marR="0" lvl="4" indent="-127000" algn="l" rtl="0">
              <a:spcBef>
                <a:spcPts val="320"/>
              </a:spcBef>
              <a:buClr>
                <a:srgbClr val="0C0C0C"/>
              </a:buClr>
              <a:buSzPct val="100000"/>
              <a:buFont typeface="Arial"/>
              <a:buChar char="»"/>
              <a:defRPr sz="1600" b="0" i="0" u="none" strike="noStrike" cap="none">
                <a:solidFill>
                  <a:srgbClr val="0C0C0C"/>
                </a:solidFill>
                <a:latin typeface="Trebuchet MS"/>
                <a:ea typeface="Trebuchet MS"/>
                <a:cs typeface="Trebuchet MS"/>
                <a:sym typeface="Trebuchet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Georgia"/>
                <a:ea typeface="Georgia"/>
                <a:cs typeface="Georgia"/>
                <a:sym typeface="Georgia"/>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Georgia"/>
                <a:ea typeface="Georgia"/>
                <a:cs typeface="Georgia"/>
                <a:sym typeface="Georgia"/>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Georgia"/>
                <a:ea typeface="Georgia"/>
                <a:cs typeface="Georgia"/>
                <a:sym typeface="Georgia"/>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Georgia"/>
                <a:ea typeface="Georgia"/>
                <a:cs typeface="Georgia"/>
                <a:sym typeface="Georgia"/>
              </a:defRPr>
            </a:lvl9pPr>
          </a:lstStyle>
          <a:p>
            <a:endParaRPr/>
          </a:p>
        </p:txBody>
      </p:sp>
    </p:spTree>
    <p:extLst>
      <p:ext uri="{BB962C8B-B14F-4D97-AF65-F5344CB8AC3E}">
        <p14:creationId xmlns:p14="http://schemas.microsoft.com/office/powerpoint/2010/main" val="526529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390466"/>
            <a:ext cx="8520600" cy="1068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638233"/>
            <a:ext cx="8520600" cy="44535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472457"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390466"/>
            <a:ext cx="8520600" cy="1068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body" idx="1"/>
          </p:nvPr>
        </p:nvSpPr>
        <p:spPr>
          <a:xfrm>
            <a:off x="311700" y="1638233"/>
            <a:ext cx="3999900" cy="44535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body" idx="2"/>
          </p:nvPr>
        </p:nvSpPr>
        <p:spPr>
          <a:xfrm>
            <a:off x="4832400" y="1638233"/>
            <a:ext cx="3999900" cy="44535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sldNum" idx="12"/>
          </p:nvPr>
        </p:nvSpPr>
        <p:spPr>
          <a:xfrm>
            <a:off x="8472457"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04800" y="412466"/>
            <a:ext cx="8537700" cy="997500"/>
          </a:xfrm>
          <a:prstGeom prst="rect">
            <a:avLst/>
          </a:prstGeom>
        </p:spPr>
        <p:txBody>
          <a:bodyPr wrap="square" lIns="91425" tIns="91425" rIns="91425" bIns="91425" anchor="t" anchorCtr="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32" name="Shape 32"/>
          <p:cNvSpPr txBox="1">
            <a:spLocks noGrp="1"/>
          </p:cNvSpPr>
          <p:nvPr>
            <p:ph type="sldNum" idx="12"/>
          </p:nvPr>
        </p:nvSpPr>
        <p:spPr>
          <a:xfrm>
            <a:off x="8472457"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311700" y="740800"/>
            <a:ext cx="2808000" cy="1007700"/>
          </a:xfrm>
          <a:prstGeom prst="rect">
            <a:avLst/>
          </a:prstGeom>
        </p:spPr>
        <p:txBody>
          <a:bodyPr wrap="square"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5" name="Shape 35"/>
          <p:cNvSpPr txBox="1">
            <a:spLocks noGrp="1"/>
          </p:cNvSpPr>
          <p:nvPr>
            <p:ph type="body" idx="1"/>
          </p:nvPr>
        </p:nvSpPr>
        <p:spPr>
          <a:xfrm>
            <a:off x="311700" y="1852800"/>
            <a:ext cx="2808000" cy="42393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6" name="Shape 36"/>
          <p:cNvSpPr txBox="1">
            <a:spLocks noGrp="1"/>
          </p:cNvSpPr>
          <p:nvPr>
            <p:ph type="sldNum" idx="12"/>
          </p:nvPr>
        </p:nvSpPr>
        <p:spPr>
          <a:xfrm>
            <a:off x="8472457"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90250" y="701800"/>
            <a:ext cx="5618700" cy="5454300"/>
          </a:xfrm>
          <a:prstGeom prst="rect">
            <a:avLst/>
          </a:prstGeom>
        </p:spPr>
        <p:txBody>
          <a:bodyPr wrap="square" lIns="91425" tIns="91425" rIns="91425" bIns="91425" anchor="ctr" anchorCtr="0"/>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a:endParaRPr/>
          </a:p>
        </p:txBody>
      </p:sp>
      <p:sp>
        <p:nvSpPr>
          <p:cNvPr id="39" name="Shape 39"/>
          <p:cNvSpPr txBox="1">
            <a:spLocks noGrp="1"/>
          </p:cNvSpPr>
          <p:nvPr>
            <p:ph type="sldNum" idx="12"/>
          </p:nvPr>
        </p:nvSpPr>
        <p:spPr>
          <a:xfrm>
            <a:off x="8472457"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US">
                <a:solidFill>
                  <a:schemeClr val="lt1"/>
                </a:solidFill>
              </a:rPr>
              <a:t>‹#›</a:t>
            </a:fld>
            <a:endParaRPr lang="en-US">
              <a:solidFill>
                <a:schemeClr val="lt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0"/>
        <p:cNvGrpSpPr/>
        <p:nvPr/>
      </p:nvGrpSpPr>
      <p:grpSpPr>
        <a:xfrm>
          <a:off x="0" y="0"/>
          <a:ext cx="0" cy="0"/>
          <a:chOff x="0" y="0"/>
          <a:chExt cx="0" cy="0"/>
        </a:xfrm>
      </p:grpSpPr>
      <p:sp>
        <p:nvSpPr>
          <p:cNvPr id="41" name="Shape 41"/>
          <p:cNvSpPr/>
          <p:nvPr/>
        </p:nvSpPr>
        <p:spPr>
          <a:xfrm>
            <a:off x="4572000" y="-33"/>
            <a:ext cx="4572000" cy="68580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cxnSp>
        <p:nvCxnSpPr>
          <p:cNvPr id="42" name="Shape 42"/>
          <p:cNvCxnSpPr/>
          <p:nvPr/>
        </p:nvCxnSpPr>
        <p:spPr>
          <a:xfrm>
            <a:off x="5029675" y="5994000"/>
            <a:ext cx="468300" cy="0"/>
          </a:xfrm>
          <a:prstGeom prst="straightConnector1">
            <a:avLst/>
          </a:prstGeom>
          <a:noFill/>
          <a:ln w="28575" cap="flat" cmpd="sng">
            <a:solidFill>
              <a:schemeClr val="lt1"/>
            </a:solidFill>
            <a:prstDash val="solid"/>
            <a:round/>
            <a:headEnd type="none" w="med" len="med"/>
            <a:tailEnd type="none" w="med" len="med"/>
          </a:ln>
        </p:spPr>
      </p:cxnSp>
      <p:sp>
        <p:nvSpPr>
          <p:cNvPr id="43" name="Shape 43"/>
          <p:cNvSpPr txBox="1">
            <a:spLocks noGrp="1"/>
          </p:cNvSpPr>
          <p:nvPr>
            <p:ph type="title"/>
          </p:nvPr>
        </p:nvSpPr>
        <p:spPr>
          <a:xfrm>
            <a:off x="265500" y="1441866"/>
            <a:ext cx="4045200" cy="2280300"/>
          </a:xfrm>
          <a:prstGeom prst="rect">
            <a:avLst/>
          </a:prstGeom>
        </p:spPr>
        <p:txBody>
          <a:bodyPr wrap="square"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44" name="Shape 44"/>
          <p:cNvSpPr txBox="1">
            <a:spLocks noGrp="1"/>
          </p:cNvSpPr>
          <p:nvPr>
            <p:ph type="subTitle" idx="1"/>
          </p:nvPr>
        </p:nvSpPr>
        <p:spPr>
          <a:xfrm>
            <a:off x="265500" y="3793630"/>
            <a:ext cx="4045200" cy="1794000"/>
          </a:xfrm>
          <a:prstGeom prst="rect">
            <a:avLst/>
          </a:prstGeom>
        </p:spPr>
        <p:txBody>
          <a:bodyPr wrap="square"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5" name="Shape 45"/>
          <p:cNvSpPr txBox="1">
            <a:spLocks noGrp="1"/>
          </p:cNvSpPr>
          <p:nvPr>
            <p:ph type="body" idx="2"/>
          </p:nvPr>
        </p:nvSpPr>
        <p:spPr>
          <a:xfrm>
            <a:off x="4939500" y="965600"/>
            <a:ext cx="3837000" cy="4926900"/>
          </a:xfrm>
          <a:prstGeom prst="rect">
            <a:avLst/>
          </a:prstGeom>
        </p:spPr>
        <p:txBody>
          <a:bodyPr wrap="square"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6" name="Shape 46"/>
          <p:cNvSpPr txBox="1">
            <a:spLocks noGrp="1"/>
          </p:cNvSpPr>
          <p:nvPr>
            <p:ph type="sldNum" idx="12"/>
          </p:nvPr>
        </p:nvSpPr>
        <p:spPr>
          <a:xfrm>
            <a:off x="8472457"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319500" y="5640766"/>
            <a:ext cx="5998800" cy="798300"/>
          </a:xfrm>
          <a:prstGeom prst="rect">
            <a:avLst/>
          </a:prstGeom>
        </p:spPr>
        <p:txBody>
          <a:bodyPr wrap="square" lIns="91425" tIns="91425" rIns="91425" bIns="91425" anchor="ctr" anchorCtr="0"/>
          <a:lstStyle>
            <a:lvl1pPr lvl="0">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49" name="Shape 49"/>
          <p:cNvSpPr txBox="1">
            <a:spLocks noGrp="1"/>
          </p:cNvSpPr>
          <p:nvPr>
            <p:ph type="sldNum" idx="12"/>
          </p:nvPr>
        </p:nvSpPr>
        <p:spPr>
          <a:xfrm>
            <a:off x="8472457"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311700" y="1653700"/>
            <a:ext cx="8520600" cy="2642400"/>
          </a:xfrm>
          <a:prstGeom prst="rect">
            <a:avLst/>
          </a:prstGeom>
        </p:spPr>
        <p:txBody>
          <a:bodyPr wrap="square"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52" name="Shape 52"/>
          <p:cNvSpPr txBox="1">
            <a:spLocks noGrp="1"/>
          </p:cNvSpPr>
          <p:nvPr>
            <p:ph type="body" idx="1"/>
          </p:nvPr>
        </p:nvSpPr>
        <p:spPr>
          <a:xfrm>
            <a:off x="311700" y="4406166"/>
            <a:ext cx="8520600" cy="1734300"/>
          </a:xfrm>
          <a:prstGeom prst="rect">
            <a:avLst/>
          </a:prstGeom>
        </p:spPr>
        <p:txBody>
          <a:bodyPr wrap="square" lIns="91425" tIns="91425" rIns="91425" bIns="91425" anchor="t" anchorCtr="0"/>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a:endParaRPr/>
          </a:p>
        </p:txBody>
      </p:sp>
      <p:sp>
        <p:nvSpPr>
          <p:cNvPr id="53" name="Shape 53"/>
          <p:cNvSpPr txBox="1">
            <a:spLocks noGrp="1"/>
          </p:cNvSpPr>
          <p:nvPr>
            <p:ph type="sldNum" idx="12"/>
          </p:nvPr>
        </p:nvSpPr>
        <p:spPr>
          <a:xfrm>
            <a:off x="8472457"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11700" y="390466"/>
            <a:ext cx="8520600" cy="1068000"/>
          </a:xfrm>
          <a:prstGeom prst="rect">
            <a:avLst/>
          </a:prstGeom>
          <a:noFill/>
          <a:ln>
            <a:noFill/>
          </a:ln>
        </p:spPr>
        <p:txBody>
          <a:bodyPr wrap="square" lIns="91425" tIns="91425" rIns="91425" bIns="91425" anchor="t" anchorCtr="0"/>
          <a:lstStyle>
            <a:lvl1pPr lv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11" name="Shape 11"/>
          <p:cNvSpPr txBox="1">
            <a:spLocks noGrp="1"/>
          </p:cNvSpPr>
          <p:nvPr>
            <p:ph type="body" idx="1"/>
          </p:nvPr>
        </p:nvSpPr>
        <p:spPr>
          <a:xfrm>
            <a:off x="311700" y="1638233"/>
            <a:ext cx="8520600" cy="44535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Font typeface="Source Code Pro"/>
              <a:buChar char="●"/>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12" name="Shape 12"/>
          <p:cNvSpPr txBox="1">
            <a:spLocks noGrp="1"/>
          </p:cNvSpPr>
          <p:nvPr>
            <p:ph type="sldNum" idx="12"/>
          </p:nvPr>
        </p:nvSpPr>
        <p:spPr>
          <a:xfrm>
            <a:off x="8472457" y="6217622"/>
            <a:ext cx="548700" cy="5247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US" sz="1000">
                <a:solidFill>
                  <a:schemeClr val="accent1"/>
                </a:solidFill>
                <a:latin typeface="Source Code Pro"/>
                <a:ea typeface="Source Code Pro"/>
                <a:cs typeface="Source Code Pro"/>
                <a:sym typeface="Source Code Pro"/>
              </a:rPr>
              <a:t>‹#›</a:t>
            </a:fld>
            <a:endParaRPr lang="en-US"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XdXXK_PTkUU" TargetMode="External"/><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8.jp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15.jp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g"/><Relationship Id="rId5" Type="http://schemas.openxmlformats.org/officeDocument/2006/relationships/image" Target="../media/image23.jpg"/><Relationship Id="rId6"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7UsYHo5iarM" TargetMode="External"/><Relationship Id="rId4" Type="http://schemas.openxmlformats.org/officeDocument/2006/relationships/image" Target="../media/image25.jpg"/><Relationship Id="rId1" Type="http://schemas.openxmlformats.org/officeDocument/2006/relationships/slideLayout" Target="../slideLayouts/slideLayout10.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6.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7.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8.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39.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40.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41.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42.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43.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44.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4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ctrTitle"/>
          </p:nvPr>
        </p:nvSpPr>
        <p:spPr>
          <a:xfrm>
            <a:off x="311700" y="522866"/>
            <a:ext cx="8520600" cy="3587100"/>
          </a:xfrm>
          <a:prstGeom prst="rect">
            <a:avLst/>
          </a:prstGeom>
        </p:spPr>
        <p:txBody>
          <a:bodyPr wrap="square" lIns="91425" tIns="91425" rIns="91425" bIns="91425" anchor="ctr" anchorCtr="0">
            <a:noAutofit/>
          </a:bodyPr>
          <a:lstStyle/>
          <a:p>
            <a:pPr lvl="0">
              <a:spcBef>
                <a:spcPts val="0"/>
              </a:spcBef>
              <a:buNone/>
            </a:pPr>
            <a:r>
              <a:rPr lang="en-US"/>
              <a:t>Ancient Greek And Roman art</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subTitle" idx="1"/>
          </p:nvPr>
        </p:nvSpPr>
        <p:spPr>
          <a:xfrm>
            <a:off x="55450" y="137350"/>
            <a:ext cx="9144000" cy="4400144"/>
          </a:xfrm>
          <a:prstGeom prst="rect">
            <a:avLst/>
          </a:prstGeom>
        </p:spPr>
        <p:txBody>
          <a:bodyPr wrap="square" lIns="91425" tIns="91425" rIns="91425" bIns="91425" anchor="t" anchorCtr="0">
            <a:noAutofit/>
          </a:bodyPr>
          <a:lstStyle/>
          <a:p>
            <a:pPr lvl="0">
              <a:spcBef>
                <a:spcPts val="0"/>
              </a:spcBef>
              <a:buNone/>
            </a:pPr>
            <a:endParaRPr lang="en-US" sz="3200" dirty="0">
              <a:solidFill>
                <a:srgbClr val="FFFFFF"/>
              </a:solidFill>
              <a:latin typeface="Arial"/>
              <a:ea typeface="Arial"/>
              <a:cs typeface="Arial"/>
              <a:sym typeface="Arial"/>
            </a:endParaRPr>
          </a:p>
          <a:p>
            <a:pPr lvl="0" rtl="0">
              <a:spcBef>
                <a:spcPts val="0"/>
              </a:spcBef>
              <a:buNone/>
            </a:pPr>
            <a:endParaRPr sz="3200" dirty="0">
              <a:solidFill>
                <a:srgbClr val="FFFFFF"/>
              </a:solidFill>
              <a:latin typeface="Arial"/>
              <a:ea typeface="Arial"/>
              <a:cs typeface="Arial"/>
              <a:sym typeface="Arial"/>
            </a:endParaRPr>
          </a:p>
          <a:p>
            <a:pPr lvl="0">
              <a:lnSpc>
                <a:spcPct val="100000"/>
              </a:lnSpc>
              <a:spcBef>
                <a:spcPts val="0"/>
              </a:spcBef>
              <a:buNone/>
            </a:pPr>
            <a:r>
              <a:rPr lang="en-US" sz="4000" b="1" u="sng" dirty="0">
                <a:solidFill>
                  <a:srgbClr val="FFFFFF"/>
                </a:solidFill>
                <a:latin typeface="+mj-lt"/>
              </a:rPr>
              <a:t>Propaganda</a:t>
            </a:r>
            <a:r>
              <a:rPr lang="en-US" sz="4000" b="1" dirty="0">
                <a:solidFill>
                  <a:srgbClr val="FFFFFF"/>
                </a:solidFill>
                <a:latin typeface="+mj-lt"/>
              </a:rPr>
              <a:t> </a:t>
            </a:r>
            <a:r>
              <a:rPr lang="en-US" sz="4000" dirty="0">
                <a:solidFill>
                  <a:srgbClr val="FFFFFF"/>
                </a:solidFill>
                <a:latin typeface="+mj-lt"/>
                <a:ea typeface="Arial"/>
                <a:cs typeface="Arial"/>
                <a:sym typeface="Arial"/>
              </a:rPr>
              <a:t>- information, especially of a biased or misleading nature, used to promote or publicize a particular political cause or point of view</a:t>
            </a:r>
          </a:p>
          <a:p>
            <a:pPr lvl="0">
              <a:spcBef>
                <a:spcPts val="0"/>
              </a:spcBef>
              <a:buNone/>
            </a:pPr>
            <a:endParaRPr sz="3200" dirty="0">
              <a:solidFill>
                <a:srgbClr val="000000"/>
              </a:solidFill>
              <a:highlight>
                <a:srgbClr val="FFFFFF"/>
              </a:highlight>
              <a:latin typeface="Arial"/>
              <a:ea typeface="Arial"/>
              <a:cs typeface="Arial"/>
              <a:sym typeface="Arial"/>
            </a:endParaRPr>
          </a:p>
          <a:p>
            <a:pPr lvl="0">
              <a:spcBef>
                <a:spcPts val="0"/>
              </a:spcBef>
              <a:buNone/>
            </a:pPr>
            <a:endParaRPr sz="3200" dirty="0"/>
          </a:p>
        </p:txBody>
      </p:sp>
    </p:spTree>
    <p:extLst>
      <p:ext uri="{BB962C8B-B14F-4D97-AF65-F5344CB8AC3E}">
        <p14:creationId xmlns:p14="http://schemas.microsoft.com/office/powerpoint/2010/main" val="34024147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ctrTitle"/>
          </p:nvPr>
        </p:nvSpPr>
        <p:spPr>
          <a:xfrm>
            <a:off x="311700" y="522866"/>
            <a:ext cx="8520600" cy="3587100"/>
          </a:xfrm>
          <a:prstGeom prst="rect">
            <a:avLst/>
          </a:prstGeom>
        </p:spPr>
        <p:txBody>
          <a:bodyPr wrap="square" lIns="91425" tIns="91425" rIns="91425" bIns="91425" anchor="ctr" anchorCtr="0">
            <a:noAutofit/>
          </a:bodyPr>
          <a:lstStyle/>
          <a:p>
            <a:pPr lvl="0">
              <a:spcBef>
                <a:spcPts val="0"/>
              </a:spcBef>
              <a:buNone/>
            </a:pPr>
            <a:endParaRPr/>
          </a:p>
        </p:txBody>
      </p:sp>
      <p:sp>
        <p:nvSpPr>
          <p:cNvPr id="76" name="Shape 76"/>
          <p:cNvSpPr txBox="1">
            <a:spLocks noGrp="1"/>
          </p:cNvSpPr>
          <p:nvPr>
            <p:ph type="subTitle" idx="1"/>
          </p:nvPr>
        </p:nvSpPr>
        <p:spPr>
          <a:xfrm>
            <a:off x="311700" y="5187200"/>
            <a:ext cx="8520600" cy="941700"/>
          </a:xfrm>
          <a:prstGeom prst="rect">
            <a:avLst/>
          </a:prstGeom>
        </p:spPr>
        <p:txBody>
          <a:bodyPr wrap="square" lIns="91425" tIns="91425" rIns="91425" bIns="91425" anchor="ctr" anchorCtr="0">
            <a:noAutofit/>
          </a:bodyPr>
          <a:lstStyle/>
          <a:p>
            <a:pPr lvl="0">
              <a:spcBef>
                <a:spcPts val="0"/>
              </a:spcBef>
              <a:buNone/>
            </a:pPr>
            <a:endParaRPr/>
          </a:p>
        </p:txBody>
      </p:sp>
      <p:sp>
        <p:nvSpPr>
          <p:cNvPr id="77" name="Shape 77" descr="Overview of Greek and Roman Art for the TICE ART 1010 Course" title="TICE ART 1010  Greek and Roman Art">
            <a:hlinkClick r:id="rId3"/>
          </p:cNvPr>
          <p:cNvSpPr/>
          <p:nvPr/>
        </p:nvSpPr>
        <p:spPr>
          <a:xfrm>
            <a:off x="0" y="0"/>
            <a:ext cx="9144000" cy="6858000"/>
          </a:xfrm>
          <a:prstGeom prst="rect">
            <a:avLst/>
          </a:prstGeom>
          <a:blipFill>
            <a:blip r:embed="rId4">
              <a:alphaModFix/>
            </a:blip>
            <a:stretch>
              <a:fillRect/>
            </a:stretch>
          </a:blipFill>
          <a:ln>
            <a:noFill/>
          </a:ln>
        </p:spPr>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Culture, Religion, and Art</a:t>
            </a:r>
          </a:p>
        </p:txBody>
      </p:sp>
      <p:sp>
        <p:nvSpPr>
          <p:cNvPr id="3" name="Text Placeholder 2"/>
          <p:cNvSpPr>
            <a:spLocks noGrp="1"/>
          </p:cNvSpPr>
          <p:nvPr>
            <p:ph type="body" idx="1"/>
          </p:nvPr>
        </p:nvSpPr>
        <p:spPr>
          <a:xfrm>
            <a:off x="208458" y="1138543"/>
            <a:ext cx="8623841" cy="2933768"/>
          </a:xfrm>
        </p:spPr>
        <p:txBody>
          <a:bodyPr/>
          <a:lstStyle/>
          <a:p>
            <a:pPr lvl="2"/>
            <a:r>
              <a:rPr lang="en-US" sz="1800" dirty="0"/>
              <a:t>The Greeks believed in living the perfect life.  They believed that a variety of different gods (Greek Mythology) controlled different aspects  of every person’s destiny on earth. They believed these gods acted in very human ways. The Greeks had great respect and fear for them.</a:t>
            </a:r>
          </a:p>
          <a:p>
            <a:pPr lvl="2"/>
            <a:r>
              <a:rPr lang="en-US" sz="1800" dirty="0"/>
              <a:t>As a result, many buildings and works of art were created to please the different gods and give the Greek people places to worship.</a:t>
            </a:r>
          </a:p>
          <a:p>
            <a:endParaRPr lang="en-US" dirty="0"/>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43133" y="3463227"/>
            <a:ext cx="4756037" cy="3213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027190" y="5772893"/>
            <a:ext cx="3140015" cy="738664"/>
          </a:xfrm>
          <a:prstGeom prst="rect">
            <a:avLst/>
          </a:prstGeom>
          <a:noFill/>
        </p:spPr>
        <p:txBody>
          <a:bodyPr wrap="square" rtlCol="0">
            <a:spAutoFit/>
          </a:bodyPr>
          <a:lstStyle/>
          <a:p>
            <a:pPr lvl="1" algn="ctr"/>
            <a:r>
              <a:rPr lang="en-US" sz="2800" b="1" dirty="0" smtClean="0">
                <a:solidFill>
                  <a:schemeClr val="bg1"/>
                </a:solidFill>
              </a:rPr>
              <a:t>Acropolis</a:t>
            </a:r>
            <a:endParaRPr lang="en-US" sz="2800" dirty="0">
              <a:solidFill>
                <a:schemeClr val="bg1"/>
              </a:solidFill>
            </a:endParaRPr>
          </a:p>
          <a:p>
            <a:r>
              <a:rPr lang="en-US" dirty="0"/>
              <a:t> </a:t>
            </a:r>
          </a:p>
        </p:txBody>
      </p:sp>
      <p:sp>
        <p:nvSpPr>
          <p:cNvPr id="7" name="TextBox 6"/>
          <p:cNvSpPr txBox="1"/>
          <p:nvPr/>
        </p:nvSpPr>
        <p:spPr>
          <a:xfrm>
            <a:off x="5731684" y="3664840"/>
            <a:ext cx="2967486" cy="369332"/>
          </a:xfrm>
          <a:prstGeom prst="rect">
            <a:avLst/>
          </a:prstGeom>
          <a:noFill/>
        </p:spPr>
        <p:txBody>
          <a:bodyPr wrap="square" rtlCol="0">
            <a:spAutoFit/>
          </a:bodyPr>
          <a:lstStyle/>
          <a:p>
            <a:pPr lvl="1"/>
            <a:r>
              <a:rPr lang="en-US" sz="1800" b="1" dirty="0">
                <a:solidFill>
                  <a:schemeClr val="bg1"/>
                </a:solidFill>
              </a:rPr>
              <a:t>The </a:t>
            </a:r>
            <a:r>
              <a:rPr lang="en-US" sz="1800" b="1" dirty="0" smtClean="0">
                <a:solidFill>
                  <a:schemeClr val="bg1"/>
                </a:solidFill>
              </a:rPr>
              <a:t>Parthenon</a:t>
            </a:r>
            <a:endParaRPr lang="en-US" sz="1800" dirty="0">
              <a:solidFill>
                <a:schemeClr val="bg1"/>
              </a:solidFill>
            </a:endParaRPr>
          </a:p>
        </p:txBody>
      </p:sp>
    </p:spTree>
    <p:extLst>
      <p:ext uri="{BB962C8B-B14F-4D97-AF65-F5344CB8AC3E}">
        <p14:creationId xmlns:p14="http://schemas.microsoft.com/office/powerpoint/2010/main" val="16278164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Culture, Religion, and Art</a:t>
            </a:r>
          </a:p>
        </p:txBody>
      </p:sp>
      <p:sp>
        <p:nvSpPr>
          <p:cNvPr id="3" name="Text Placeholder 2"/>
          <p:cNvSpPr>
            <a:spLocks noGrp="1"/>
          </p:cNvSpPr>
          <p:nvPr>
            <p:ph type="body" idx="1"/>
          </p:nvPr>
        </p:nvSpPr>
        <p:spPr>
          <a:xfrm>
            <a:off x="208458" y="1138542"/>
            <a:ext cx="8623841" cy="4964341"/>
          </a:xfrm>
        </p:spPr>
        <p:txBody>
          <a:bodyPr/>
          <a:lstStyle/>
          <a:p>
            <a:pPr>
              <a:buNone/>
            </a:pPr>
            <a:r>
              <a:rPr lang="en-US" b="1" dirty="0" smtClean="0"/>
              <a:t>Acropolis</a:t>
            </a:r>
            <a:endParaRPr lang="en-US" dirty="0" smtClean="0"/>
          </a:p>
          <a:p>
            <a:pPr lvl="2"/>
            <a:r>
              <a:rPr lang="en-US" sz="1800" dirty="0"/>
              <a:t>A sacred hill in Athens, Greece that rises some 500 feet above the surrounding city.  It is covered with buildings, temples, and statues.  It was intended to be a tribute to the gods and placed high on the land so they could be closer to the gods. </a:t>
            </a:r>
          </a:p>
          <a:p>
            <a:r>
              <a:rPr lang="en-US" dirty="0"/>
              <a:t>It was also intended to symbolize the glory and power of Athens to those that approached. </a:t>
            </a:r>
            <a:endParaRPr lang="en-US" dirty="0" smtClean="0"/>
          </a:p>
          <a:p>
            <a:pPr>
              <a:buNone/>
            </a:pPr>
            <a:r>
              <a:rPr lang="en-US" b="1" dirty="0"/>
              <a:t>The Parthenon</a:t>
            </a:r>
            <a:r>
              <a:rPr lang="en-US" dirty="0"/>
              <a:t> </a:t>
            </a:r>
            <a:endParaRPr lang="en-US" dirty="0" smtClean="0"/>
          </a:p>
          <a:p>
            <a:r>
              <a:rPr lang="en-US" dirty="0"/>
              <a:t>One of the Greeks greatest contributions was in architecture.  An example of this would be the </a:t>
            </a:r>
            <a:r>
              <a:rPr lang="en-US" b="1" dirty="0"/>
              <a:t>Parthenon. </a:t>
            </a:r>
            <a:r>
              <a:rPr lang="en-US" dirty="0"/>
              <a:t> It took 10 years to build this massive structure that sits atop the Acropolis. Its purpose was to house a massive statue of Athena (which no longer survives today). </a:t>
            </a:r>
          </a:p>
          <a:p>
            <a:endParaRPr lang="en-US" dirty="0"/>
          </a:p>
        </p:txBody>
      </p:sp>
      <p:sp>
        <p:nvSpPr>
          <p:cNvPr id="6" name="TextBox 5"/>
          <p:cNvSpPr txBox="1"/>
          <p:nvPr/>
        </p:nvSpPr>
        <p:spPr>
          <a:xfrm>
            <a:off x="5027190" y="5772893"/>
            <a:ext cx="3140015" cy="738664"/>
          </a:xfrm>
          <a:prstGeom prst="rect">
            <a:avLst/>
          </a:prstGeom>
          <a:noFill/>
        </p:spPr>
        <p:txBody>
          <a:bodyPr wrap="square" rtlCol="0">
            <a:spAutoFit/>
          </a:bodyPr>
          <a:lstStyle/>
          <a:p>
            <a:pPr lvl="1" algn="ctr"/>
            <a:r>
              <a:rPr lang="en-US" sz="2800" b="1" dirty="0" smtClean="0">
                <a:solidFill>
                  <a:schemeClr val="bg1"/>
                </a:solidFill>
              </a:rPr>
              <a:t>Acropolis</a:t>
            </a:r>
            <a:endParaRPr lang="en-US" sz="2800" dirty="0">
              <a:solidFill>
                <a:schemeClr val="bg1"/>
              </a:solidFill>
            </a:endParaRPr>
          </a:p>
          <a:p>
            <a:r>
              <a:rPr lang="en-US" dirty="0"/>
              <a:t> </a:t>
            </a:r>
          </a:p>
        </p:txBody>
      </p:sp>
      <p:sp>
        <p:nvSpPr>
          <p:cNvPr id="7" name="TextBox 6"/>
          <p:cNvSpPr txBox="1"/>
          <p:nvPr/>
        </p:nvSpPr>
        <p:spPr>
          <a:xfrm>
            <a:off x="5731684" y="3664840"/>
            <a:ext cx="2967486" cy="369332"/>
          </a:xfrm>
          <a:prstGeom prst="rect">
            <a:avLst/>
          </a:prstGeom>
          <a:noFill/>
        </p:spPr>
        <p:txBody>
          <a:bodyPr wrap="square" rtlCol="0">
            <a:spAutoFit/>
          </a:bodyPr>
          <a:lstStyle/>
          <a:p>
            <a:pPr lvl="1"/>
            <a:r>
              <a:rPr lang="en-US" sz="1800" b="1" dirty="0">
                <a:solidFill>
                  <a:schemeClr val="bg1"/>
                </a:solidFill>
              </a:rPr>
              <a:t>The </a:t>
            </a:r>
            <a:r>
              <a:rPr lang="en-US" sz="1800" b="1" dirty="0" smtClean="0">
                <a:solidFill>
                  <a:schemeClr val="bg1"/>
                </a:solidFill>
              </a:rPr>
              <a:t>Parthenon</a:t>
            </a:r>
            <a:endParaRPr lang="en-US" sz="1800" dirty="0">
              <a:solidFill>
                <a:schemeClr val="bg1"/>
              </a:solidFill>
            </a:endParaRPr>
          </a:p>
        </p:txBody>
      </p:sp>
    </p:spTree>
    <p:extLst>
      <p:ext uri="{BB962C8B-B14F-4D97-AF65-F5344CB8AC3E}">
        <p14:creationId xmlns:p14="http://schemas.microsoft.com/office/powerpoint/2010/main" val="25901682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p:nvPr/>
        </p:nvSpPr>
        <p:spPr>
          <a:xfrm>
            <a:off x="0" y="0"/>
            <a:ext cx="9144000" cy="761999"/>
          </a:xfrm>
          <a:prstGeom prst="rect">
            <a:avLst/>
          </a:prstGeom>
          <a:solidFill>
            <a:srgbClr val="3F3151"/>
          </a:solidFill>
          <a:ln>
            <a:noFill/>
          </a:ln>
        </p:spPr>
        <p:txBody>
          <a:bodyPr wrap="square" lIns="36575" tIns="36575" rIns="36575" bIns="36575"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22" name="Shape 122" descr="https://upload.wikimedia.org/wikipedia/commons/thumb/e/ea/Kouros_anavissos.jpg/320px-Kouros_anavissos.jpg"/>
          <p:cNvPicPr preferRelativeResize="0"/>
          <p:nvPr/>
        </p:nvPicPr>
        <p:blipFill rotWithShape="1">
          <a:blip r:embed="rId3">
            <a:alphaModFix/>
          </a:blip>
          <a:srcRect/>
          <a:stretch/>
        </p:blipFill>
        <p:spPr>
          <a:xfrm>
            <a:off x="6705600" y="990600"/>
            <a:ext cx="2209799" cy="5493415"/>
          </a:xfrm>
          <a:prstGeom prst="rect">
            <a:avLst/>
          </a:prstGeom>
          <a:noFill/>
          <a:ln>
            <a:noFill/>
          </a:ln>
        </p:spPr>
      </p:pic>
      <p:sp>
        <p:nvSpPr>
          <p:cNvPr id="123" name="Shape 123"/>
          <p:cNvSpPr txBox="1"/>
          <p:nvPr/>
        </p:nvSpPr>
        <p:spPr>
          <a:xfrm>
            <a:off x="136523" y="76201"/>
            <a:ext cx="8855074" cy="523219"/>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800" b="0" i="0" u="none" strike="noStrike" cap="none">
                <a:solidFill>
                  <a:schemeClr val="lt1"/>
                </a:solidFill>
                <a:latin typeface="Calibri"/>
                <a:ea typeface="Calibri"/>
                <a:cs typeface="Calibri"/>
                <a:sym typeface="Calibri"/>
              </a:rPr>
              <a:t>Archaic Style – Ancient Greek, (600 - 480 B.C.)</a:t>
            </a:r>
          </a:p>
        </p:txBody>
      </p:sp>
      <p:sp>
        <p:nvSpPr>
          <p:cNvPr id="124" name="Shape 124"/>
          <p:cNvSpPr txBox="1"/>
          <p:nvPr/>
        </p:nvSpPr>
        <p:spPr>
          <a:xfrm>
            <a:off x="6781800" y="5188616"/>
            <a:ext cx="533399" cy="469899"/>
          </a:xfrm>
          <a:prstGeom prst="rect">
            <a:avLst/>
          </a:prstGeom>
          <a:solidFill>
            <a:srgbClr val="FFFFFF"/>
          </a:solidFill>
          <a:ln w="12700"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l" rtl="0">
              <a:spcBef>
                <a:spcPts val="0"/>
              </a:spcBef>
              <a:buSzPct val="25000"/>
              <a:buNone/>
            </a:pPr>
            <a:r>
              <a:rPr lang="en-US" sz="2400">
                <a:solidFill>
                  <a:schemeClr val="dk1"/>
                </a:solidFill>
                <a:latin typeface="Calibri"/>
                <a:ea typeface="Calibri"/>
                <a:cs typeface="Calibri"/>
                <a:sym typeface="Calibri"/>
              </a:rPr>
              <a:t>20</a:t>
            </a:r>
          </a:p>
        </p:txBody>
      </p:sp>
      <p:pic>
        <p:nvPicPr>
          <p:cNvPr id="125" name="Shape 125" descr="File:ACMA Moschophoros.jpg"/>
          <p:cNvPicPr preferRelativeResize="0"/>
          <p:nvPr/>
        </p:nvPicPr>
        <p:blipFill rotWithShape="1">
          <a:blip r:embed="rId4">
            <a:alphaModFix/>
          </a:blip>
          <a:srcRect/>
          <a:stretch/>
        </p:blipFill>
        <p:spPr>
          <a:xfrm>
            <a:off x="228600" y="990600"/>
            <a:ext cx="3362324" cy="5714999"/>
          </a:xfrm>
          <a:prstGeom prst="rect">
            <a:avLst/>
          </a:prstGeom>
          <a:noFill/>
          <a:ln>
            <a:noFill/>
          </a:ln>
        </p:spPr>
      </p:pic>
      <p:sp>
        <p:nvSpPr>
          <p:cNvPr id="126" name="Shape 126"/>
          <p:cNvSpPr txBox="1"/>
          <p:nvPr/>
        </p:nvSpPr>
        <p:spPr>
          <a:xfrm>
            <a:off x="457200" y="4114800"/>
            <a:ext cx="381000" cy="469899"/>
          </a:xfrm>
          <a:prstGeom prst="rect">
            <a:avLst/>
          </a:prstGeom>
          <a:solidFill>
            <a:srgbClr val="FFFFFF"/>
          </a:solidFill>
          <a:ln w="12700"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400">
                <a:solidFill>
                  <a:schemeClr val="dk1"/>
                </a:solidFill>
                <a:latin typeface="Calibri"/>
                <a:ea typeface="Calibri"/>
                <a:cs typeface="Calibri"/>
                <a:sym typeface="Calibri"/>
              </a:rPr>
              <a:t>4</a:t>
            </a:r>
          </a:p>
        </p:txBody>
      </p:sp>
      <p:pic>
        <p:nvPicPr>
          <p:cNvPr id="127" name="Shape 127" descr="File:ACMA 679 Kore 1.JPG"/>
          <p:cNvPicPr preferRelativeResize="0"/>
          <p:nvPr/>
        </p:nvPicPr>
        <p:blipFill rotWithShape="1">
          <a:blip r:embed="rId5">
            <a:alphaModFix/>
          </a:blip>
          <a:srcRect/>
          <a:stretch/>
        </p:blipFill>
        <p:spPr>
          <a:xfrm>
            <a:off x="4038600" y="990600"/>
            <a:ext cx="2057400" cy="5535181"/>
          </a:xfrm>
          <a:prstGeom prst="rect">
            <a:avLst/>
          </a:prstGeom>
          <a:noFill/>
          <a:ln>
            <a:noFill/>
          </a:ln>
        </p:spPr>
      </p:pic>
      <p:sp>
        <p:nvSpPr>
          <p:cNvPr id="128" name="Shape 128"/>
          <p:cNvSpPr txBox="1"/>
          <p:nvPr/>
        </p:nvSpPr>
        <p:spPr>
          <a:xfrm>
            <a:off x="5410200" y="1371600"/>
            <a:ext cx="609599" cy="469899"/>
          </a:xfrm>
          <a:prstGeom prst="rect">
            <a:avLst/>
          </a:prstGeom>
          <a:solidFill>
            <a:srgbClr val="FFFFFF"/>
          </a:solidFill>
          <a:ln w="12700"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400">
                <a:solidFill>
                  <a:schemeClr val="dk1"/>
                </a:solidFill>
                <a:latin typeface="Calibri"/>
                <a:ea typeface="Calibri"/>
                <a:cs typeface="Calibri"/>
                <a:sym typeface="Calibri"/>
              </a:rPr>
              <a:t>19</a:t>
            </a:r>
          </a:p>
        </p:txBody>
      </p:sp>
      <p:sp>
        <p:nvSpPr>
          <p:cNvPr id="129" name="Shape 129"/>
          <p:cNvSpPr/>
          <p:nvPr/>
        </p:nvSpPr>
        <p:spPr>
          <a:xfrm>
            <a:off x="7472111" y="3312544"/>
            <a:ext cx="774742" cy="490226"/>
          </a:xfrm>
          <a:prstGeom prst="rect">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pSp>
        <p:nvGrpSpPr>
          <p:cNvPr id="135" name="Shape 135"/>
          <p:cNvGrpSpPr/>
          <p:nvPr/>
        </p:nvGrpSpPr>
        <p:grpSpPr>
          <a:xfrm>
            <a:off x="2152933" y="838200"/>
            <a:ext cx="6753450" cy="5872566"/>
            <a:chOff x="19333" y="0"/>
            <a:chExt cx="6753450" cy="5872566"/>
          </a:xfrm>
        </p:grpSpPr>
        <p:sp>
          <p:nvSpPr>
            <p:cNvPr id="136" name="Shape 136"/>
            <p:cNvSpPr/>
            <p:nvPr/>
          </p:nvSpPr>
          <p:spPr>
            <a:xfrm>
              <a:off x="19333" y="0"/>
              <a:ext cx="5872566" cy="5872566"/>
            </a:xfrm>
            <a:prstGeom prst="triangle">
              <a:avLst>
                <a:gd name="adj" fmla="val 50000"/>
              </a:avLst>
            </a:prstGeom>
            <a:solidFill>
              <a:schemeClr val="accent4"/>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37" name="Shape 137"/>
            <p:cNvSpPr/>
            <p:nvPr/>
          </p:nvSpPr>
          <p:spPr>
            <a:xfrm>
              <a:off x="2955616" y="587829"/>
              <a:ext cx="3817167" cy="1043755"/>
            </a:xfrm>
            <a:prstGeom prst="roundRect">
              <a:avLst>
                <a:gd name="adj" fmla="val 16667"/>
              </a:avLst>
            </a:prstGeom>
            <a:solidFill>
              <a:schemeClr val="lt1">
                <a:alpha val="89803"/>
              </a:schemeClr>
            </a:solidFill>
            <a:ln w="25400" cap="flat" cmpd="sng">
              <a:solidFill>
                <a:schemeClr val="accent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38" name="Shape 138"/>
            <p:cNvSpPr txBox="1"/>
            <p:nvPr/>
          </p:nvSpPr>
          <p:spPr>
            <a:xfrm>
              <a:off x="3006567" y="638781"/>
              <a:ext cx="3715262" cy="941851"/>
            </a:xfrm>
            <a:prstGeom prst="rect">
              <a:avLst/>
            </a:prstGeom>
            <a:noFill/>
            <a:ln>
              <a:noFill/>
            </a:ln>
          </p:spPr>
          <p:txBody>
            <a:bodyPr wrap="square" lIns="72375" tIns="72375" rIns="72375" bIns="72375" anchor="ctr" anchorCtr="0">
              <a:noAutofit/>
            </a:bodyPr>
            <a:lstStyle/>
            <a:p>
              <a:pPr marL="0" marR="0" lvl="0" indent="0" algn="ctr" rtl="0">
                <a:lnSpc>
                  <a:spcPct val="90000"/>
                </a:lnSpc>
                <a:spcBef>
                  <a:spcPts val="0"/>
                </a:spcBef>
                <a:spcAft>
                  <a:spcPts val="0"/>
                </a:spcAft>
                <a:buSzPct val="25000"/>
                <a:buNone/>
              </a:pPr>
              <a:r>
                <a:rPr lang="en-US" sz="1900">
                  <a:latin typeface="Calibri"/>
                  <a:ea typeface="Calibri"/>
                  <a:cs typeface="Calibri"/>
                  <a:sym typeface="Calibri"/>
                </a:rPr>
                <a:t>“stylized geometry” and rigid symmetry from Ancient Egyptian roots</a:t>
              </a:r>
            </a:p>
          </p:txBody>
        </p:sp>
        <p:sp>
          <p:nvSpPr>
            <p:cNvPr id="139" name="Shape 139"/>
            <p:cNvSpPr/>
            <p:nvPr/>
          </p:nvSpPr>
          <p:spPr>
            <a:xfrm>
              <a:off x="2955616" y="1762056"/>
              <a:ext cx="3817167" cy="1043755"/>
            </a:xfrm>
            <a:prstGeom prst="roundRect">
              <a:avLst>
                <a:gd name="adj" fmla="val 16667"/>
              </a:avLst>
            </a:prstGeom>
            <a:solidFill>
              <a:schemeClr val="lt1">
                <a:alpha val="89803"/>
              </a:schemeClr>
            </a:solidFill>
            <a:ln w="25400" cap="flat" cmpd="sng">
              <a:solidFill>
                <a:srgbClr val="5D5AAE"/>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40" name="Shape 140"/>
            <p:cNvSpPr txBox="1"/>
            <p:nvPr/>
          </p:nvSpPr>
          <p:spPr>
            <a:xfrm>
              <a:off x="3006567" y="1813008"/>
              <a:ext cx="3715262" cy="941851"/>
            </a:xfrm>
            <a:prstGeom prst="rect">
              <a:avLst/>
            </a:prstGeom>
            <a:noFill/>
            <a:ln>
              <a:noFill/>
            </a:ln>
          </p:spPr>
          <p:txBody>
            <a:bodyPr wrap="square" lIns="72375" tIns="72375" rIns="72375" bIns="72375" anchor="ctr" anchorCtr="0">
              <a:noAutofit/>
            </a:bodyPr>
            <a:lstStyle/>
            <a:p>
              <a:pPr marL="0" marR="0" lvl="0" indent="0" algn="ctr" rtl="0">
                <a:lnSpc>
                  <a:spcPct val="90000"/>
                </a:lnSpc>
                <a:spcBef>
                  <a:spcPts val="0"/>
                </a:spcBef>
                <a:spcAft>
                  <a:spcPts val="0"/>
                </a:spcAft>
                <a:buSzPct val="25000"/>
                <a:buNone/>
              </a:pPr>
              <a:r>
                <a:rPr lang="en-US" sz="1900">
                  <a:latin typeface="Calibri"/>
                  <a:ea typeface="Calibri"/>
                  <a:cs typeface="Calibri"/>
                  <a:sym typeface="Calibri"/>
                </a:rPr>
                <a:t>Stiff and unnatural, but with universal man with ideal beauty</a:t>
              </a:r>
            </a:p>
          </p:txBody>
        </p:sp>
        <p:sp>
          <p:nvSpPr>
            <p:cNvPr id="141" name="Shape 141"/>
            <p:cNvSpPr/>
            <p:nvPr/>
          </p:nvSpPr>
          <p:spPr>
            <a:xfrm>
              <a:off x="2955616" y="2936283"/>
              <a:ext cx="3817167" cy="1043755"/>
            </a:xfrm>
            <a:prstGeom prst="roundRect">
              <a:avLst>
                <a:gd name="adj" fmla="val 16667"/>
              </a:avLst>
            </a:prstGeom>
            <a:solidFill>
              <a:schemeClr val="lt1">
                <a:alpha val="89803"/>
              </a:schemeClr>
            </a:solidFill>
            <a:ln w="25400" cap="flat" cmpd="sng">
              <a:solidFill>
                <a:srgbClr val="5279BA"/>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42" name="Shape 142"/>
            <p:cNvSpPr txBox="1"/>
            <p:nvPr/>
          </p:nvSpPr>
          <p:spPr>
            <a:xfrm>
              <a:off x="3006567" y="2987234"/>
              <a:ext cx="3715262" cy="941851"/>
            </a:xfrm>
            <a:prstGeom prst="rect">
              <a:avLst/>
            </a:prstGeom>
            <a:noFill/>
            <a:ln>
              <a:noFill/>
            </a:ln>
          </p:spPr>
          <p:txBody>
            <a:bodyPr wrap="square" lIns="72375" tIns="72375" rIns="72375" bIns="72375" anchor="ctr" anchorCtr="0">
              <a:noAutofit/>
            </a:bodyPr>
            <a:lstStyle/>
            <a:p>
              <a:pPr marL="0" marR="0" lvl="0" indent="0" algn="ctr" rtl="0">
                <a:lnSpc>
                  <a:spcPct val="90000"/>
                </a:lnSpc>
                <a:spcBef>
                  <a:spcPts val="0"/>
                </a:spcBef>
                <a:spcAft>
                  <a:spcPts val="0"/>
                </a:spcAft>
                <a:buSzPct val="25000"/>
                <a:buNone/>
              </a:pPr>
              <a:r>
                <a:rPr lang="en-US" sz="1900">
                  <a:latin typeface="Calibri"/>
                  <a:ea typeface="Calibri"/>
                  <a:cs typeface="Calibri"/>
                  <a:sym typeface="Calibri"/>
                </a:rPr>
                <a:t>Stylized hair and “Archaic smile”</a:t>
              </a:r>
            </a:p>
          </p:txBody>
        </p:sp>
        <p:sp>
          <p:nvSpPr>
            <p:cNvPr id="143" name="Shape 143"/>
            <p:cNvSpPr/>
            <p:nvPr/>
          </p:nvSpPr>
          <p:spPr>
            <a:xfrm>
              <a:off x="2955616" y="4110508"/>
              <a:ext cx="3817167" cy="1043755"/>
            </a:xfrm>
            <a:prstGeom prst="roundRect">
              <a:avLst>
                <a:gd name="adj" fmla="val 16667"/>
              </a:avLst>
            </a:prstGeom>
            <a:solidFill>
              <a:schemeClr val="lt1">
                <a:alpha val="89803"/>
              </a:schemeClr>
            </a:solidFill>
            <a:ln w="25400" cap="flat" cmpd="sng">
              <a:solidFill>
                <a:srgbClr val="4AA9C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44" name="Shape 144"/>
            <p:cNvSpPr txBox="1"/>
            <p:nvPr/>
          </p:nvSpPr>
          <p:spPr>
            <a:xfrm>
              <a:off x="3006567" y="4161460"/>
              <a:ext cx="3715262" cy="941851"/>
            </a:xfrm>
            <a:prstGeom prst="rect">
              <a:avLst/>
            </a:prstGeom>
            <a:noFill/>
            <a:ln>
              <a:noFill/>
            </a:ln>
          </p:spPr>
          <p:txBody>
            <a:bodyPr wrap="square" lIns="72375" tIns="72375" rIns="72375" bIns="72375" anchor="ctr" anchorCtr="0">
              <a:noAutofit/>
            </a:bodyPr>
            <a:lstStyle/>
            <a:p>
              <a:pPr marL="0" marR="0" lvl="0" indent="0" algn="ctr" rtl="0">
                <a:lnSpc>
                  <a:spcPct val="90000"/>
                </a:lnSpc>
                <a:spcBef>
                  <a:spcPts val="0"/>
                </a:spcBef>
                <a:spcAft>
                  <a:spcPts val="0"/>
                </a:spcAft>
                <a:buSzPct val="25000"/>
                <a:buNone/>
              </a:pPr>
              <a:r>
                <a:rPr lang="en-US" sz="1900">
                  <a:latin typeface="Calibri"/>
                  <a:ea typeface="Calibri"/>
                  <a:cs typeface="Calibri"/>
                  <a:sym typeface="Calibri"/>
                </a:rPr>
                <a:t>Kouros (male), Kore (female)</a:t>
              </a:r>
            </a:p>
          </p:txBody>
        </p:sp>
      </p:grpSp>
      <p:pic>
        <p:nvPicPr>
          <p:cNvPr id="145" name="Shape 145" descr="https://upload.wikimedia.org/wikipedia/commons/thumb/6/66/Ac.kleobisandbiton.jpg/640px-Ac.kleobisandbiton.jpg"/>
          <p:cNvPicPr preferRelativeResize="0"/>
          <p:nvPr/>
        </p:nvPicPr>
        <p:blipFill rotWithShape="1">
          <a:blip r:embed="rId3">
            <a:alphaModFix/>
          </a:blip>
          <a:srcRect/>
          <a:stretch/>
        </p:blipFill>
        <p:spPr>
          <a:xfrm>
            <a:off x="152400" y="876300"/>
            <a:ext cx="4295775" cy="5829299"/>
          </a:xfrm>
          <a:prstGeom prst="rect">
            <a:avLst/>
          </a:prstGeom>
          <a:noFill/>
          <a:ln>
            <a:noFill/>
          </a:ln>
        </p:spPr>
      </p:pic>
      <p:sp>
        <p:nvSpPr>
          <p:cNvPr id="146" name="Shape 146"/>
          <p:cNvSpPr txBox="1"/>
          <p:nvPr/>
        </p:nvSpPr>
        <p:spPr>
          <a:xfrm>
            <a:off x="136525" y="188913"/>
            <a:ext cx="4972049" cy="6413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Archaic Style – Ancient Greek, (600 - 480 B.C.)</a:t>
            </a:r>
          </a:p>
          <a:p>
            <a:pPr marL="0" marR="0" lvl="0" indent="0" algn="l" rtl="0">
              <a:spcBef>
                <a:spcPts val="0"/>
              </a:spcBef>
              <a:buNone/>
            </a:pPr>
            <a:endParaRPr sz="1800">
              <a:solidFill>
                <a:schemeClr val="dk1"/>
              </a:solidFill>
              <a:latin typeface="Calibri"/>
              <a:ea typeface="Calibri"/>
              <a:cs typeface="Calibri"/>
              <a:sym typeface="Calibri"/>
            </a:endParaRPr>
          </a:p>
        </p:txBody>
      </p:sp>
      <p:sp>
        <p:nvSpPr>
          <p:cNvPr id="147" name="Shape 147"/>
          <p:cNvSpPr txBox="1"/>
          <p:nvPr/>
        </p:nvSpPr>
        <p:spPr>
          <a:xfrm>
            <a:off x="1905000" y="4648200"/>
            <a:ext cx="609599" cy="469899"/>
          </a:xfrm>
          <a:prstGeom prst="rect">
            <a:avLst/>
          </a:prstGeom>
          <a:solidFill>
            <a:srgbClr val="FFFFFF"/>
          </a:solidFill>
          <a:ln w="12700"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400">
                <a:solidFill>
                  <a:schemeClr val="dk1"/>
                </a:solidFill>
                <a:latin typeface="Calibri"/>
                <a:ea typeface="Calibri"/>
                <a:cs typeface="Calibri"/>
                <a:sym typeface="Calibri"/>
              </a:rPr>
              <a:t>14</a:t>
            </a:r>
          </a:p>
        </p:txBody>
      </p:sp>
      <p:sp>
        <p:nvSpPr>
          <p:cNvPr id="148" name="Shape 148"/>
          <p:cNvSpPr txBox="1"/>
          <p:nvPr/>
        </p:nvSpPr>
        <p:spPr>
          <a:xfrm>
            <a:off x="0" y="0"/>
            <a:ext cx="9144000" cy="761999"/>
          </a:xfrm>
          <a:prstGeom prst="rect">
            <a:avLst/>
          </a:prstGeom>
          <a:solidFill>
            <a:srgbClr val="3F3151"/>
          </a:solidFill>
          <a:ln>
            <a:noFill/>
          </a:ln>
        </p:spPr>
        <p:txBody>
          <a:bodyPr wrap="square" lIns="36575" tIns="36575" rIns="36575" bIns="36575"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9" name="Shape 149"/>
          <p:cNvSpPr txBox="1"/>
          <p:nvPr/>
        </p:nvSpPr>
        <p:spPr>
          <a:xfrm>
            <a:off x="136523" y="76201"/>
            <a:ext cx="8855074" cy="523219"/>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800">
                <a:solidFill>
                  <a:schemeClr val="lt1"/>
                </a:solidFill>
                <a:latin typeface="Calibri"/>
                <a:ea typeface="Calibri"/>
                <a:cs typeface="Calibri"/>
                <a:sym typeface="Calibri"/>
              </a:rPr>
              <a:t>Archaic Style – Ancient Greek, (600 - 480 B.C.)</a:t>
            </a:r>
          </a:p>
        </p:txBody>
      </p:sp>
      <p:sp>
        <p:nvSpPr>
          <p:cNvPr id="150" name="Shape 150"/>
          <p:cNvSpPr/>
          <p:nvPr/>
        </p:nvSpPr>
        <p:spPr>
          <a:xfrm>
            <a:off x="482706" y="3003435"/>
            <a:ext cx="840297" cy="877935"/>
          </a:xfrm>
          <a:prstGeom prst="triangle">
            <a:avLst>
              <a:gd name="adj" fmla="val 5000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51" name="Shape 151"/>
          <p:cNvSpPr/>
          <p:nvPr/>
        </p:nvSpPr>
        <p:spPr>
          <a:xfrm>
            <a:off x="3001101" y="3233243"/>
            <a:ext cx="644870" cy="719632"/>
          </a:xfrm>
          <a:prstGeom prst="cube">
            <a:avLst>
              <a:gd name="adj" fmla="val 2500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1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Shape 158"/>
          <p:cNvSpPr txBox="1">
            <a:spLocks noGrp="1"/>
          </p:cNvSpPr>
          <p:nvPr>
            <p:ph type="subTitle" idx="1"/>
          </p:nvPr>
        </p:nvSpPr>
        <p:spPr>
          <a:xfrm>
            <a:off x="311700" y="4858825"/>
            <a:ext cx="8520600" cy="1651800"/>
          </a:xfrm>
          <a:prstGeom prst="rect">
            <a:avLst/>
          </a:prstGeom>
        </p:spPr>
        <p:txBody>
          <a:bodyPr wrap="square" lIns="91425" tIns="91425" rIns="91425" bIns="91425" anchor="ctr" anchorCtr="0">
            <a:noAutofit/>
          </a:bodyPr>
          <a:lstStyle/>
          <a:p>
            <a:pPr lvl="0" algn="l">
              <a:lnSpc>
                <a:spcPct val="90000"/>
              </a:lnSpc>
              <a:spcBef>
                <a:spcPts val="0"/>
              </a:spcBef>
              <a:buNone/>
            </a:pPr>
            <a:r>
              <a:rPr lang="en-US" sz="3000" b="0" dirty="0" smtClean="0">
                <a:solidFill>
                  <a:srgbClr val="000000"/>
                </a:solidFill>
                <a:latin typeface="Calibri"/>
                <a:ea typeface="Calibri"/>
                <a:cs typeface="Calibri"/>
                <a:sym typeface="Calibri"/>
              </a:rPr>
              <a:t>Contemplate then Collaborate: </a:t>
            </a:r>
            <a:r>
              <a:rPr lang="en-US" sz="3000" b="0" dirty="0">
                <a:solidFill>
                  <a:srgbClr val="000000"/>
                </a:solidFill>
                <a:latin typeface="Calibri"/>
                <a:ea typeface="Calibri"/>
                <a:cs typeface="Calibri"/>
                <a:sym typeface="Calibri"/>
              </a:rPr>
              <a:t>Compare and contrast, describe the similarities and differences in the archaic style Greek statue (left) and the Egyptian statue (right).</a:t>
            </a:r>
          </a:p>
        </p:txBody>
      </p:sp>
      <p:pic>
        <p:nvPicPr>
          <p:cNvPr id="159" name="Shape 159" descr="File:ACMA Moschophoros.jpg"/>
          <p:cNvPicPr preferRelativeResize="0"/>
          <p:nvPr/>
        </p:nvPicPr>
        <p:blipFill rotWithShape="1">
          <a:blip r:embed="rId3">
            <a:alphaModFix/>
          </a:blip>
          <a:srcRect/>
          <a:stretch/>
        </p:blipFill>
        <p:spPr>
          <a:xfrm>
            <a:off x="994850" y="0"/>
            <a:ext cx="2701200" cy="4591200"/>
          </a:xfrm>
          <a:prstGeom prst="rect">
            <a:avLst/>
          </a:prstGeom>
          <a:noFill/>
          <a:ln>
            <a:noFill/>
          </a:ln>
        </p:spPr>
      </p:pic>
      <p:pic>
        <p:nvPicPr>
          <p:cNvPr id="160" name="Shape 160" descr="7cdde5bbae026c89203b183420b6b132.jpg"/>
          <p:cNvPicPr preferRelativeResize="0"/>
          <p:nvPr/>
        </p:nvPicPr>
        <p:blipFill>
          <a:blip r:embed="rId4">
            <a:alphaModFix/>
          </a:blip>
          <a:stretch>
            <a:fillRect/>
          </a:stretch>
        </p:blipFill>
        <p:spPr>
          <a:xfrm>
            <a:off x="6151097" y="41762"/>
            <a:ext cx="2378049" cy="454932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p:nvPr/>
        </p:nvSpPr>
        <p:spPr>
          <a:xfrm>
            <a:off x="0" y="0"/>
            <a:ext cx="9144000" cy="761999"/>
          </a:xfrm>
          <a:prstGeom prst="rect">
            <a:avLst/>
          </a:prstGeom>
          <a:solidFill>
            <a:srgbClr val="3F3151"/>
          </a:solidFill>
          <a:ln>
            <a:noFill/>
          </a:ln>
        </p:spPr>
        <p:txBody>
          <a:bodyPr wrap="square" lIns="36575" tIns="36575" rIns="36575" bIns="36575"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7" name="Shape 167"/>
          <p:cNvSpPr txBox="1"/>
          <p:nvPr/>
        </p:nvSpPr>
        <p:spPr>
          <a:xfrm>
            <a:off x="136523" y="76201"/>
            <a:ext cx="8855074" cy="954106"/>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800">
                <a:solidFill>
                  <a:schemeClr val="lt1"/>
                </a:solidFill>
                <a:latin typeface="Calibri"/>
                <a:ea typeface="Calibri"/>
                <a:cs typeface="Calibri"/>
                <a:sym typeface="Calibri"/>
              </a:rPr>
              <a:t>Classical Style – Ancient Greek, (480 - 323 B.C.)</a:t>
            </a:r>
          </a:p>
          <a:p>
            <a:pPr marL="0" marR="0" lvl="0" indent="0" algn="l" rtl="0">
              <a:spcBef>
                <a:spcPts val="0"/>
              </a:spcBef>
              <a:buNone/>
            </a:pPr>
            <a:endParaRPr sz="2800">
              <a:solidFill>
                <a:schemeClr val="lt1"/>
              </a:solidFill>
              <a:latin typeface="Calibri"/>
              <a:ea typeface="Calibri"/>
              <a:cs typeface="Calibri"/>
              <a:sym typeface="Calibri"/>
            </a:endParaRPr>
          </a:p>
        </p:txBody>
      </p:sp>
      <p:pic>
        <p:nvPicPr>
          <p:cNvPr id="168" name="Shape 168" descr="File:Belvedere Apollo Pio-Clementino Inv1015.jpg"/>
          <p:cNvPicPr preferRelativeResize="0"/>
          <p:nvPr/>
        </p:nvPicPr>
        <p:blipFill rotWithShape="1">
          <a:blip r:embed="rId3">
            <a:alphaModFix/>
          </a:blip>
          <a:srcRect/>
          <a:stretch/>
        </p:blipFill>
        <p:spPr>
          <a:xfrm>
            <a:off x="5486400" y="1021579"/>
            <a:ext cx="3543300" cy="5695950"/>
          </a:xfrm>
          <a:prstGeom prst="rect">
            <a:avLst/>
          </a:prstGeom>
          <a:noFill/>
          <a:ln>
            <a:noFill/>
          </a:ln>
        </p:spPr>
      </p:pic>
      <p:pic>
        <p:nvPicPr>
          <p:cNvPr id="169" name="Shape 169" descr="https://upload.wikimedia.org/wikipedia/commons/thumb/9/94/009MA_Kritios.jpg/320px-009MA_Kritios.jpg"/>
          <p:cNvPicPr preferRelativeResize="0"/>
          <p:nvPr/>
        </p:nvPicPr>
        <p:blipFill rotWithShape="1">
          <a:blip r:embed="rId4">
            <a:alphaModFix/>
          </a:blip>
          <a:srcRect/>
          <a:stretch/>
        </p:blipFill>
        <p:spPr>
          <a:xfrm>
            <a:off x="152400" y="857250"/>
            <a:ext cx="2390775" cy="5848350"/>
          </a:xfrm>
          <a:prstGeom prst="rect">
            <a:avLst/>
          </a:prstGeom>
          <a:noFill/>
          <a:ln>
            <a:noFill/>
          </a:ln>
        </p:spPr>
      </p:pic>
      <p:sp>
        <p:nvSpPr>
          <p:cNvPr id="170" name="Shape 170"/>
          <p:cNvSpPr txBox="1"/>
          <p:nvPr/>
        </p:nvSpPr>
        <p:spPr>
          <a:xfrm>
            <a:off x="1981200" y="5276850"/>
            <a:ext cx="381000" cy="469899"/>
          </a:xfrm>
          <a:prstGeom prst="rect">
            <a:avLst/>
          </a:prstGeom>
          <a:solidFill>
            <a:srgbClr val="FFFFFF"/>
          </a:solidFill>
          <a:ln w="12700"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l" rtl="0">
              <a:spcBef>
                <a:spcPts val="0"/>
              </a:spcBef>
              <a:buSzPct val="25000"/>
              <a:buNone/>
            </a:pPr>
            <a:r>
              <a:rPr lang="en-US" sz="2400">
                <a:solidFill>
                  <a:schemeClr val="dk1"/>
                </a:solidFill>
                <a:latin typeface="Calibri"/>
                <a:ea typeface="Calibri"/>
                <a:cs typeface="Calibri"/>
                <a:sym typeface="Calibri"/>
              </a:rPr>
              <a:t>8</a:t>
            </a:r>
          </a:p>
        </p:txBody>
      </p:sp>
      <p:sp>
        <p:nvSpPr>
          <p:cNvPr id="171" name="Shape 171"/>
          <p:cNvSpPr txBox="1"/>
          <p:nvPr/>
        </p:nvSpPr>
        <p:spPr>
          <a:xfrm>
            <a:off x="7620000" y="1219200"/>
            <a:ext cx="533399" cy="469899"/>
          </a:xfrm>
          <a:prstGeom prst="rect">
            <a:avLst/>
          </a:prstGeom>
          <a:solidFill>
            <a:srgbClr val="FFFFFF"/>
          </a:solidFill>
          <a:ln w="12700"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l" rtl="0">
              <a:spcBef>
                <a:spcPts val="0"/>
              </a:spcBef>
              <a:buSzPct val="25000"/>
              <a:buNone/>
            </a:pPr>
            <a:r>
              <a:rPr lang="en-US" sz="2400">
                <a:solidFill>
                  <a:schemeClr val="dk1"/>
                </a:solidFill>
                <a:latin typeface="Calibri"/>
                <a:ea typeface="Calibri"/>
                <a:cs typeface="Calibri"/>
                <a:sym typeface="Calibri"/>
              </a:rPr>
              <a:t>15</a:t>
            </a:r>
          </a:p>
        </p:txBody>
      </p:sp>
      <p:pic>
        <p:nvPicPr>
          <p:cNvPr id="172" name="Shape 172" descr="File:Aphrodite Braschi Glyptothek Munich 258.jpg"/>
          <p:cNvPicPr preferRelativeResize="0"/>
          <p:nvPr/>
        </p:nvPicPr>
        <p:blipFill rotWithShape="1">
          <a:blip r:embed="rId5">
            <a:alphaModFix/>
          </a:blip>
          <a:srcRect/>
          <a:stretch/>
        </p:blipFill>
        <p:spPr>
          <a:xfrm>
            <a:off x="2667000" y="990600"/>
            <a:ext cx="2666999" cy="5695950"/>
          </a:xfrm>
          <a:prstGeom prst="rect">
            <a:avLst/>
          </a:prstGeom>
          <a:noFill/>
          <a:ln>
            <a:noFill/>
          </a:ln>
        </p:spPr>
      </p:pic>
      <p:sp>
        <p:nvSpPr>
          <p:cNvPr id="173" name="Shape 173"/>
          <p:cNvSpPr txBox="1"/>
          <p:nvPr/>
        </p:nvSpPr>
        <p:spPr>
          <a:xfrm>
            <a:off x="4495800" y="1295400"/>
            <a:ext cx="381000" cy="469899"/>
          </a:xfrm>
          <a:prstGeom prst="rect">
            <a:avLst/>
          </a:prstGeom>
          <a:solidFill>
            <a:srgbClr val="FFFFFF"/>
          </a:solidFill>
          <a:ln w="12700"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400">
                <a:solidFill>
                  <a:schemeClr val="dk1"/>
                </a:solidFill>
                <a:latin typeface="Calibri"/>
                <a:ea typeface="Calibri"/>
                <a:cs typeface="Calibri"/>
                <a:sym typeface="Calibri"/>
              </a:rPr>
              <a:t>9</a:t>
            </a:r>
          </a:p>
        </p:txBody>
      </p:sp>
      <p:sp>
        <p:nvSpPr>
          <p:cNvPr id="174" name="Shape 174"/>
          <p:cNvSpPr/>
          <p:nvPr/>
        </p:nvSpPr>
        <p:spPr>
          <a:xfrm>
            <a:off x="991053" y="3376723"/>
            <a:ext cx="726446" cy="804809"/>
          </a:xfrm>
          <a:prstGeom prst="pentagon">
            <a:avLst>
              <a:gd name="hf" fmla="val 105146"/>
              <a:gd name="vf" fmla="val 11055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78" name="Shape 178"/>
          <p:cNvSpPr/>
          <p:nvPr/>
        </p:nvSpPr>
        <p:spPr>
          <a:xfrm>
            <a:off x="6410866" y="3407702"/>
            <a:ext cx="1022022" cy="836436"/>
          </a:xfrm>
          <a:prstGeom prst="star6">
            <a:avLst>
              <a:gd name="adj" fmla="val 39979"/>
              <a:gd name="hf" fmla="val 11547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 name="Rectangle 1"/>
          <p:cNvSpPr/>
          <p:nvPr/>
        </p:nvSpPr>
        <p:spPr>
          <a:xfrm>
            <a:off x="3372037" y="2354026"/>
            <a:ext cx="914400" cy="354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447771" y="3592096"/>
            <a:ext cx="762932" cy="3680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Shape 184" descr="https://upload.wikimedia.org/wikipedia/commons/2/27/Netuno16b.jpg"/>
          <p:cNvPicPr preferRelativeResize="0"/>
          <p:nvPr/>
        </p:nvPicPr>
        <p:blipFill rotWithShape="1">
          <a:blip r:embed="rId3">
            <a:alphaModFix/>
          </a:blip>
          <a:srcRect/>
          <a:stretch/>
        </p:blipFill>
        <p:spPr>
          <a:xfrm>
            <a:off x="304800" y="914400"/>
            <a:ext cx="4038599" cy="5630862"/>
          </a:xfrm>
          <a:prstGeom prst="rect">
            <a:avLst/>
          </a:prstGeom>
          <a:noFill/>
          <a:ln>
            <a:noFill/>
          </a:ln>
        </p:spPr>
      </p:pic>
      <p:sp>
        <p:nvSpPr>
          <p:cNvPr id="185" name="Shape 185"/>
          <p:cNvSpPr txBox="1"/>
          <p:nvPr/>
        </p:nvSpPr>
        <p:spPr>
          <a:xfrm>
            <a:off x="152400" y="152400"/>
            <a:ext cx="5654674" cy="6413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Classical Style – Ancient Greek, (480 - 323 B.C.)</a:t>
            </a:r>
          </a:p>
          <a:p>
            <a:pPr marL="0" marR="0" lvl="0" indent="0" algn="l" rtl="0">
              <a:spcBef>
                <a:spcPts val="0"/>
              </a:spcBef>
              <a:buNone/>
            </a:pPr>
            <a:endParaRPr sz="1800">
              <a:solidFill>
                <a:schemeClr val="dk1"/>
              </a:solidFill>
              <a:latin typeface="Calibri"/>
              <a:ea typeface="Calibri"/>
              <a:cs typeface="Calibri"/>
              <a:sym typeface="Calibri"/>
            </a:endParaRPr>
          </a:p>
        </p:txBody>
      </p:sp>
      <p:sp>
        <p:nvSpPr>
          <p:cNvPr id="186" name="Shape 186"/>
          <p:cNvSpPr txBox="1"/>
          <p:nvPr/>
        </p:nvSpPr>
        <p:spPr>
          <a:xfrm>
            <a:off x="457200" y="4572000"/>
            <a:ext cx="381000" cy="469899"/>
          </a:xfrm>
          <a:prstGeom prst="rect">
            <a:avLst/>
          </a:prstGeom>
          <a:solidFill>
            <a:srgbClr val="FFFFFF"/>
          </a:solidFill>
          <a:ln w="12700"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400">
                <a:solidFill>
                  <a:schemeClr val="dk1"/>
                </a:solidFill>
                <a:latin typeface="Calibri"/>
                <a:ea typeface="Calibri"/>
                <a:cs typeface="Calibri"/>
                <a:sym typeface="Calibri"/>
              </a:rPr>
              <a:t>2</a:t>
            </a:r>
          </a:p>
        </p:txBody>
      </p:sp>
      <p:sp>
        <p:nvSpPr>
          <p:cNvPr id="187" name="Shape 187"/>
          <p:cNvSpPr txBox="1"/>
          <p:nvPr/>
        </p:nvSpPr>
        <p:spPr>
          <a:xfrm>
            <a:off x="0" y="0"/>
            <a:ext cx="9144000" cy="761999"/>
          </a:xfrm>
          <a:prstGeom prst="rect">
            <a:avLst/>
          </a:prstGeom>
          <a:solidFill>
            <a:srgbClr val="3F3151"/>
          </a:solidFill>
          <a:ln>
            <a:noFill/>
          </a:ln>
        </p:spPr>
        <p:txBody>
          <a:bodyPr wrap="square" lIns="36575" tIns="36575" rIns="36575" bIns="36575"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8" name="Shape 188"/>
          <p:cNvSpPr txBox="1"/>
          <p:nvPr/>
        </p:nvSpPr>
        <p:spPr>
          <a:xfrm>
            <a:off x="136523" y="76201"/>
            <a:ext cx="8855074" cy="954106"/>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800">
                <a:solidFill>
                  <a:schemeClr val="lt1"/>
                </a:solidFill>
                <a:latin typeface="Calibri"/>
                <a:ea typeface="Calibri"/>
                <a:cs typeface="Calibri"/>
                <a:sym typeface="Calibri"/>
              </a:rPr>
              <a:t>Classical Style – Ancient Greek, (480 - 323 B.C.)</a:t>
            </a:r>
          </a:p>
          <a:p>
            <a:pPr marL="0" marR="0" lvl="0" indent="0" algn="l" rtl="0">
              <a:spcBef>
                <a:spcPts val="0"/>
              </a:spcBef>
              <a:buNone/>
            </a:pPr>
            <a:endParaRPr sz="2800">
              <a:solidFill>
                <a:schemeClr val="lt1"/>
              </a:solidFill>
              <a:latin typeface="Calibri"/>
              <a:ea typeface="Calibri"/>
              <a:cs typeface="Calibri"/>
              <a:sym typeface="Calibri"/>
            </a:endParaRPr>
          </a:p>
        </p:txBody>
      </p:sp>
      <p:grpSp>
        <p:nvGrpSpPr>
          <p:cNvPr id="189" name="Shape 189"/>
          <p:cNvGrpSpPr/>
          <p:nvPr/>
        </p:nvGrpSpPr>
        <p:grpSpPr>
          <a:xfrm>
            <a:off x="4007170" y="916101"/>
            <a:ext cx="4863457" cy="5635394"/>
            <a:chOff x="882970" y="1701"/>
            <a:chExt cx="4863457" cy="5635394"/>
          </a:xfrm>
        </p:grpSpPr>
        <p:sp>
          <p:nvSpPr>
            <p:cNvPr id="190" name="Shape 190"/>
            <p:cNvSpPr/>
            <p:nvPr/>
          </p:nvSpPr>
          <p:spPr>
            <a:xfrm rot="10800000">
              <a:off x="1337877" y="1701"/>
              <a:ext cx="4408550" cy="909810"/>
            </a:xfrm>
            <a:prstGeom prst="homePlate">
              <a:avLst>
                <a:gd name="adj" fmla="val 50000"/>
              </a:avLst>
            </a:prstGeom>
            <a:solidFill>
              <a:schemeClr val="accent4"/>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1" name="Shape 191"/>
            <p:cNvSpPr txBox="1"/>
            <p:nvPr/>
          </p:nvSpPr>
          <p:spPr>
            <a:xfrm>
              <a:off x="1565329" y="1702"/>
              <a:ext cx="4181098" cy="909810"/>
            </a:xfrm>
            <a:prstGeom prst="rect">
              <a:avLst/>
            </a:prstGeom>
            <a:noFill/>
            <a:ln>
              <a:noFill/>
            </a:ln>
          </p:spPr>
          <p:txBody>
            <a:bodyPr wrap="square" lIns="401200" tIns="68575" rIns="128000" bIns="68575" anchor="ctr" anchorCtr="0">
              <a:noAutofit/>
            </a:bodyPr>
            <a:lstStyle/>
            <a:p>
              <a:pPr marL="0" marR="0" lvl="0" indent="0" algn="ctr" rtl="0">
                <a:lnSpc>
                  <a:spcPct val="90000"/>
                </a:lnSpc>
                <a:spcBef>
                  <a:spcPts val="0"/>
                </a:spcBef>
                <a:spcAft>
                  <a:spcPts val="0"/>
                </a:spcAft>
                <a:buSzPct val="25000"/>
                <a:buNone/>
              </a:pPr>
              <a:r>
                <a:rPr lang="en-US" sz="1800">
                  <a:solidFill>
                    <a:schemeClr val="lt1"/>
                  </a:solidFill>
                  <a:latin typeface="Calibri"/>
                  <a:ea typeface="Calibri"/>
                  <a:cs typeface="Calibri"/>
                  <a:sym typeface="Calibri"/>
                </a:rPr>
                <a:t>Universal man</a:t>
              </a:r>
            </a:p>
          </p:txBody>
        </p:sp>
        <p:sp>
          <p:nvSpPr>
            <p:cNvPr id="192" name="Shape 192"/>
            <p:cNvSpPr/>
            <p:nvPr/>
          </p:nvSpPr>
          <p:spPr>
            <a:xfrm>
              <a:off x="882970" y="1702"/>
              <a:ext cx="909810" cy="909810"/>
            </a:xfrm>
            <a:prstGeom prst="ellipse">
              <a:avLst/>
            </a:prstGeom>
            <a:solidFill>
              <a:srgbClr val="CCC5D7"/>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3" name="Shape 193"/>
            <p:cNvSpPr/>
            <p:nvPr/>
          </p:nvSpPr>
          <p:spPr>
            <a:xfrm rot="10800000">
              <a:off x="1337877" y="1183097"/>
              <a:ext cx="4408550" cy="909810"/>
            </a:xfrm>
            <a:prstGeom prst="homePlate">
              <a:avLst>
                <a:gd name="adj" fmla="val 50000"/>
              </a:avLst>
            </a:prstGeom>
            <a:solidFill>
              <a:srgbClr val="665CAA"/>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4" name="Shape 194"/>
            <p:cNvSpPr txBox="1"/>
            <p:nvPr/>
          </p:nvSpPr>
          <p:spPr>
            <a:xfrm>
              <a:off x="1565329" y="1183098"/>
              <a:ext cx="4181098" cy="909810"/>
            </a:xfrm>
            <a:prstGeom prst="rect">
              <a:avLst/>
            </a:prstGeom>
            <a:noFill/>
            <a:ln>
              <a:noFill/>
            </a:ln>
          </p:spPr>
          <p:txBody>
            <a:bodyPr wrap="square" lIns="401200" tIns="68575" rIns="128000" bIns="68575" anchor="ctr" anchorCtr="0">
              <a:noAutofit/>
            </a:bodyPr>
            <a:lstStyle/>
            <a:p>
              <a:pPr marL="0" marR="0" lvl="0" indent="0" algn="ctr" rtl="0">
                <a:lnSpc>
                  <a:spcPct val="90000"/>
                </a:lnSpc>
                <a:spcBef>
                  <a:spcPts val="0"/>
                </a:spcBef>
                <a:spcAft>
                  <a:spcPts val="0"/>
                </a:spcAft>
                <a:buSzPct val="25000"/>
                <a:buNone/>
              </a:pPr>
              <a:r>
                <a:rPr lang="en-US" sz="1800">
                  <a:solidFill>
                    <a:schemeClr val="lt1"/>
                  </a:solidFill>
                  <a:latin typeface="Calibri"/>
                  <a:ea typeface="Calibri"/>
                  <a:cs typeface="Calibri"/>
                  <a:sym typeface="Calibri"/>
                </a:rPr>
                <a:t>Natural contrapposto/weight shift pose with s-curve </a:t>
              </a:r>
            </a:p>
          </p:txBody>
        </p:sp>
        <p:sp>
          <p:nvSpPr>
            <p:cNvPr id="195" name="Shape 195"/>
            <p:cNvSpPr/>
            <p:nvPr/>
          </p:nvSpPr>
          <p:spPr>
            <a:xfrm>
              <a:off x="882970" y="1183098"/>
              <a:ext cx="909810" cy="909810"/>
            </a:xfrm>
            <a:prstGeom prst="ellipse">
              <a:avLst/>
            </a:prstGeom>
            <a:solidFill>
              <a:srgbClr val="C5C3D9"/>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6" name="Shape 196"/>
            <p:cNvSpPr/>
            <p:nvPr/>
          </p:nvSpPr>
          <p:spPr>
            <a:xfrm rot="10800000">
              <a:off x="1337877" y="2364493"/>
              <a:ext cx="4408550" cy="909810"/>
            </a:xfrm>
            <a:prstGeom prst="homePlate">
              <a:avLst>
                <a:gd name="adj" fmla="val 50000"/>
              </a:avLst>
            </a:prstGeom>
            <a:solidFill>
              <a:srgbClr val="5665B3"/>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7" name="Shape 197"/>
            <p:cNvSpPr txBox="1"/>
            <p:nvPr/>
          </p:nvSpPr>
          <p:spPr>
            <a:xfrm>
              <a:off x="1565329" y="2364493"/>
              <a:ext cx="4181098" cy="909810"/>
            </a:xfrm>
            <a:prstGeom prst="rect">
              <a:avLst/>
            </a:prstGeom>
            <a:noFill/>
            <a:ln>
              <a:noFill/>
            </a:ln>
          </p:spPr>
          <p:txBody>
            <a:bodyPr wrap="square" lIns="401200" tIns="68575" rIns="128000" bIns="68575" anchor="ctr" anchorCtr="0">
              <a:noAutofit/>
            </a:bodyPr>
            <a:lstStyle/>
            <a:p>
              <a:pPr marL="0" marR="0" lvl="0" indent="0" algn="ctr" rtl="0">
                <a:lnSpc>
                  <a:spcPct val="90000"/>
                </a:lnSpc>
                <a:spcBef>
                  <a:spcPts val="0"/>
                </a:spcBef>
                <a:spcAft>
                  <a:spcPts val="0"/>
                </a:spcAft>
                <a:buSzPct val="25000"/>
                <a:buNone/>
              </a:pPr>
              <a:r>
                <a:rPr lang="en-US" sz="1800">
                  <a:solidFill>
                    <a:schemeClr val="lt1"/>
                  </a:solidFill>
                  <a:latin typeface="Calibri"/>
                  <a:ea typeface="Calibri"/>
                  <a:cs typeface="Calibri"/>
                  <a:sym typeface="Calibri"/>
                </a:rPr>
                <a:t>Lifelike and naturalistic figures, but with idealized youth, beauty, and perfect proportions</a:t>
              </a:r>
            </a:p>
          </p:txBody>
        </p:sp>
        <p:sp>
          <p:nvSpPr>
            <p:cNvPr id="198" name="Shape 198"/>
            <p:cNvSpPr/>
            <p:nvPr/>
          </p:nvSpPr>
          <p:spPr>
            <a:xfrm>
              <a:off x="882970" y="2364493"/>
              <a:ext cx="909810" cy="909810"/>
            </a:xfrm>
            <a:prstGeom prst="ellipse">
              <a:avLst/>
            </a:prstGeom>
            <a:solidFill>
              <a:srgbClr val="C1C4DD"/>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9" name="Shape 199"/>
            <p:cNvSpPr/>
            <p:nvPr/>
          </p:nvSpPr>
          <p:spPr>
            <a:xfrm rot="10800000">
              <a:off x="1337877" y="3545889"/>
              <a:ext cx="4408550" cy="909810"/>
            </a:xfrm>
            <a:prstGeom prst="homePlate">
              <a:avLst>
                <a:gd name="adj" fmla="val 50000"/>
              </a:avLst>
            </a:prstGeom>
            <a:solidFill>
              <a:srgbClr val="4F83BD"/>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00" name="Shape 200"/>
            <p:cNvSpPr txBox="1"/>
            <p:nvPr/>
          </p:nvSpPr>
          <p:spPr>
            <a:xfrm>
              <a:off x="1565329" y="3545889"/>
              <a:ext cx="4181098" cy="909810"/>
            </a:xfrm>
            <a:prstGeom prst="rect">
              <a:avLst/>
            </a:prstGeom>
            <a:noFill/>
            <a:ln>
              <a:noFill/>
            </a:ln>
          </p:spPr>
          <p:txBody>
            <a:bodyPr wrap="square" lIns="401200" tIns="68575" rIns="128000" bIns="68575" anchor="ctr" anchorCtr="0">
              <a:noAutofit/>
            </a:bodyPr>
            <a:lstStyle/>
            <a:p>
              <a:pPr marL="0" marR="0" lvl="0" indent="0" algn="ctr" rtl="0">
                <a:lnSpc>
                  <a:spcPct val="90000"/>
                </a:lnSpc>
                <a:spcBef>
                  <a:spcPts val="0"/>
                </a:spcBef>
                <a:spcAft>
                  <a:spcPts val="0"/>
                </a:spcAft>
                <a:buSzPct val="25000"/>
                <a:buNone/>
              </a:pPr>
              <a:r>
                <a:rPr lang="en-US" sz="1800">
                  <a:solidFill>
                    <a:schemeClr val="lt1"/>
                  </a:solidFill>
                  <a:latin typeface="Calibri"/>
                  <a:ea typeface="Calibri"/>
                  <a:cs typeface="Calibri"/>
                  <a:sym typeface="Calibri"/>
                </a:rPr>
                <a:t>Active poses yet calm and controlled facial expressions</a:t>
              </a:r>
            </a:p>
          </p:txBody>
        </p:sp>
        <p:sp>
          <p:nvSpPr>
            <p:cNvPr id="201" name="Shape 201"/>
            <p:cNvSpPr/>
            <p:nvPr/>
          </p:nvSpPr>
          <p:spPr>
            <a:xfrm>
              <a:off x="882970" y="3545889"/>
              <a:ext cx="909810" cy="909810"/>
            </a:xfrm>
            <a:prstGeom prst="ellipse">
              <a:avLst/>
            </a:prstGeom>
            <a:solidFill>
              <a:srgbClr val="C0CDE1"/>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02" name="Shape 202"/>
            <p:cNvSpPr/>
            <p:nvPr/>
          </p:nvSpPr>
          <p:spPr>
            <a:xfrm rot="10800000">
              <a:off x="1337877" y="4727286"/>
              <a:ext cx="4408550" cy="909810"/>
            </a:xfrm>
            <a:prstGeom prst="homePlate">
              <a:avLst>
                <a:gd name="adj" fmla="val 50000"/>
              </a:avLst>
            </a:prstGeom>
            <a:solidFill>
              <a:srgbClr val="4AA9C5"/>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03" name="Shape 203"/>
            <p:cNvSpPr txBox="1"/>
            <p:nvPr/>
          </p:nvSpPr>
          <p:spPr>
            <a:xfrm>
              <a:off x="1565329" y="4727285"/>
              <a:ext cx="4181098" cy="909810"/>
            </a:xfrm>
            <a:prstGeom prst="rect">
              <a:avLst/>
            </a:prstGeom>
            <a:noFill/>
            <a:ln>
              <a:noFill/>
            </a:ln>
          </p:spPr>
          <p:txBody>
            <a:bodyPr wrap="square" lIns="401200" tIns="68575" rIns="128000" bIns="68575" anchor="ctr" anchorCtr="0">
              <a:noAutofit/>
            </a:bodyPr>
            <a:lstStyle/>
            <a:p>
              <a:pPr marL="0" marR="0" lvl="0" indent="0" algn="ctr" rtl="0">
                <a:lnSpc>
                  <a:spcPct val="90000"/>
                </a:lnSpc>
                <a:spcBef>
                  <a:spcPts val="0"/>
                </a:spcBef>
                <a:spcAft>
                  <a:spcPts val="0"/>
                </a:spcAft>
                <a:buSzPct val="25000"/>
                <a:buNone/>
              </a:pPr>
              <a:r>
                <a:rPr lang="en-US" sz="1800">
                  <a:solidFill>
                    <a:schemeClr val="lt1"/>
                  </a:solidFill>
                  <a:latin typeface="Calibri"/>
                  <a:ea typeface="Calibri"/>
                  <a:cs typeface="Calibri"/>
                  <a:sym typeface="Calibri"/>
                </a:rPr>
                <a:t>balance between the mind and the body</a:t>
              </a:r>
            </a:p>
          </p:txBody>
        </p:sp>
        <p:sp>
          <p:nvSpPr>
            <p:cNvPr id="204" name="Shape 204"/>
            <p:cNvSpPr/>
            <p:nvPr/>
          </p:nvSpPr>
          <p:spPr>
            <a:xfrm>
              <a:off x="882970" y="4727285"/>
              <a:ext cx="909810" cy="909810"/>
            </a:xfrm>
            <a:prstGeom prst="ellipse">
              <a:avLst/>
            </a:prstGeom>
            <a:solidFill>
              <a:srgbClr val="BFD7E4"/>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2" name="Rectangle 1"/>
          <p:cNvSpPr/>
          <p:nvPr/>
        </p:nvSpPr>
        <p:spPr>
          <a:xfrm>
            <a:off x="1582227" y="3476839"/>
            <a:ext cx="884927" cy="543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ctrTitle"/>
          </p:nvPr>
        </p:nvSpPr>
        <p:spPr>
          <a:xfrm>
            <a:off x="311700" y="522866"/>
            <a:ext cx="8520600" cy="3587100"/>
          </a:xfrm>
          <a:prstGeom prst="rect">
            <a:avLst/>
          </a:prstGeom>
        </p:spPr>
        <p:txBody>
          <a:bodyPr wrap="square" lIns="91425" tIns="91425" rIns="91425" bIns="91425" anchor="ctr" anchorCtr="0">
            <a:noAutofit/>
          </a:bodyPr>
          <a:lstStyle/>
          <a:p>
            <a:pPr lvl="0">
              <a:spcBef>
                <a:spcPts val="0"/>
              </a:spcBef>
              <a:buNone/>
            </a:pPr>
            <a:r>
              <a:rPr lang="en-US" dirty="0" smtClean="0"/>
              <a:t>Contemplate then Collaborate</a:t>
            </a:r>
            <a:endParaRPr lang="en-US" dirty="0"/>
          </a:p>
        </p:txBody>
      </p:sp>
      <p:sp>
        <p:nvSpPr>
          <p:cNvPr id="212" name="Shape 212"/>
          <p:cNvSpPr txBox="1">
            <a:spLocks noGrp="1"/>
          </p:cNvSpPr>
          <p:nvPr>
            <p:ph type="subTitle" idx="1"/>
          </p:nvPr>
        </p:nvSpPr>
        <p:spPr>
          <a:xfrm>
            <a:off x="168450" y="4943950"/>
            <a:ext cx="8803500" cy="1600800"/>
          </a:xfrm>
          <a:prstGeom prst="rect">
            <a:avLst/>
          </a:prstGeom>
        </p:spPr>
        <p:txBody>
          <a:bodyPr wrap="square" lIns="91425" tIns="91425" rIns="91425" bIns="91425" anchor="ctr" anchorCtr="0">
            <a:noAutofit/>
          </a:bodyPr>
          <a:lstStyle/>
          <a:p>
            <a:pPr lvl="0" algn="l">
              <a:lnSpc>
                <a:spcPct val="100000"/>
              </a:lnSpc>
              <a:spcBef>
                <a:spcPts val="0"/>
              </a:spcBef>
              <a:buNone/>
            </a:pPr>
            <a:r>
              <a:rPr lang="en-US" sz="3600" b="0" dirty="0">
                <a:solidFill>
                  <a:srgbClr val="000000"/>
                </a:solidFill>
              </a:rPr>
              <a:t>What differences do you notice in the Archaic and the Classical styles?</a:t>
            </a:r>
          </a:p>
          <a:p>
            <a:pPr lvl="0">
              <a:spcBef>
                <a:spcPts val="0"/>
              </a:spcBef>
              <a:buNone/>
            </a:pPr>
            <a:endParaRPr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ctrTitle"/>
          </p:nvPr>
        </p:nvSpPr>
        <p:spPr>
          <a:xfrm>
            <a:off x="311700" y="522866"/>
            <a:ext cx="8520600" cy="3587100"/>
          </a:xfrm>
          <a:prstGeom prst="rect">
            <a:avLst/>
          </a:prstGeom>
        </p:spPr>
        <p:txBody>
          <a:bodyPr wrap="square" lIns="91425" tIns="91425" rIns="91425" bIns="91425" anchor="ctr" anchorCtr="0">
            <a:noAutofit/>
          </a:bodyPr>
          <a:lstStyle/>
          <a:p>
            <a:pPr lvl="0">
              <a:spcBef>
                <a:spcPts val="0"/>
              </a:spcBef>
              <a:buNone/>
            </a:pPr>
            <a:r>
              <a:rPr lang="en-US"/>
              <a:t>Vocabulary</a:t>
            </a:r>
          </a:p>
        </p:txBody>
      </p:sp>
      <p:sp>
        <p:nvSpPr>
          <p:cNvPr id="84" name="Shape 84"/>
          <p:cNvSpPr txBox="1">
            <a:spLocks noGrp="1"/>
          </p:cNvSpPr>
          <p:nvPr>
            <p:ph type="subTitle" idx="1"/>
          </p:nvPr>
        </p:nvSpPr>
        <p:spPr>
          <a:xfrm>
            <a:off x="311700" y="5187200"/>
            <a:ext cx="8520600" cy="941700"/>
          </a:xfrm>
          <a:prstGeom prst="rect">
            <a:avLst/>
          </a:prstGeom>
        </p:spPr>
        <p:txBody>
          <a:bodyPr wrap="square" lIns="91425" tIns="91425" rIns="91425" bIns="91425" anchor="ctr" anchorCtr="0">
            <a:noAutofit/>
          </a:bodyPr>
          <a:lstStyle/>
          <a:p>
            <a:pPr lvl="0">
              <a:spcBef>
                <a:spcPts val="0"/>
              </a:spcBef>
              <a:buNone/>
            </a:pPr>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p:nvPr/>
        </p:nvSpPr>
        <p:spPr>
          <a:xfrm>
            <a:off x="0" y="0"/>
            <a:ext cx="9144000" cy="761999"/>
          </a:xfrm>
          <a:prstGeom prst="rect">
            <a:avLst/>
          </a:prstGeom>
          <a:solidFill>
            <a:srgbClr val="3F3151"/>
          </a:solidFill>
          <a:ln>
            <a:noFill/>
          </a:ln>
        </p:spPr>
        <p:txBody>
          <a:bodyPr wrap="square" lIns="36575" tIns="36575" rIns="36575" bIns="36575"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19" name="Shape 219"/>
          <p:cNvSpPr txBox="1"/>
          <p:nvPr/>
        </p:nvSpPr>
        <p:spPr>
          <a:xfrm>
            <a:off x="136523" y="76201"/>
            <a:ext cx="8855074" cy="523219"/>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800">
                <a:solidFill>
                  <a:schemeClr val="lt1"/>
                </a:solidFill>
                <a:latin typeface="Calibri"/>
                <a:ea typeface="Calibri"/>
                <a:cs typeface="Calibri"/>
                <a:sym typeface="Calibri"/>
              </a:rPr>
              <a:t>Hellenistic Style – Ancient Greek, (323 - 31 BC.)</a:t>
            </a:r>
          </a:p>
        </p:txBody>
      </p:sp>
      <p:pic>
        <p:nvPicPr>
          <p:cNvPr id="220" name="Shape 220" descr="The Winged Victory of Samothrace"/>
          <p:cNvPicPr preferRelativeResize="0"/>
          <p:nvPr/>
        </p:nvPicPr>
        <p:blipFill rotWithShape="1">
          <a:blip r:embed="rId3">
            <a:alphaModFix/>
          </a:blip>
          <a:srcRect/>
          <a:stretch/>
        </p:blipFill>
        <p:spPr>
          <a:xfrm>
            <a:off x="5472112" y="990600"/>
            <a:ext cx="3671886" cy="5562600"/>
          </a:xfrm>
          <a:prstGeom prst="rect">
            <a:avLst/>
          </a:prstGeom>
          <a:noFill/>
          <a:ln>
            <a:noFill/>
          </a:ln>
        </p:spPr>
      </p:pic>
      <p:pic>
        <p:nvPicPr>
          <p:cNvPr id="221" name="Shape 221" descr="File:Laocoon Pio-Clementino Inv1059-1064-1067.jpg"/>
          <p:cNvPicPr preferRelativeResize="0"/>
          <p:nvPr/>
        </p:nvPicPr>
        <p:blipFill rotWithShape="1">
          <a:blip r:embed="rId4">
            <a:alphaModFix/>
          </a:blip>
          <a:srcRect/>
          <a:stretch/>
        </p:blipFill>
        <p:spPr>
          <a:xfrm>
            <a:off x="76200" y="838200"/>
            <a:ext cx="4964400" cy="4773000"/>
          </a:xfrm>
          <a:prstGeom prst="rect">
            <a:avLst/>
          </a:prstGeom>
          <a:noFill/>
          <a:ln>
            <a:noFill/>
          </a:ln>
        </p:spPr>
      </p:pic>
      <p:sp>
        <p:nvSpPr>
          <p:cNvPr id="222" name="Shape 222"/>
          <p:cNvSpPr txBox="1"/>
          <p:nvPr/>
        </p:nvSpPr>
        <p:spPr>
          <a:xfrm>
            <a:off x="2743200" y="1143000"/>
            <a:ext cx="685799" cy="469899"/>
          </a:xfrm>
          <a:prstGeom prst="rect">
            <a:avLst/>
          </a:prstGeom>
          <a:solidFill>
            <a:srgbClr val="FFFFFF"/>
          </a:solidFill>
          <a:ln w="12700"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400">
                <a:solidFill>
                  <a:schemeClr val="dk1"/>
                </a:solidFill>
                <a:latin typeface="Calibri"/>
                <a:ea typeface="Calibri"/>
                <a:cs typeface="Calibri"/>
                <a:sym typeface="Calibri"/>
              </a:rPr>
              <a:t>12</a:t>
            </a:r>
          </a:p>
        </p:txBody>
      </p:sp>
      <p:sp>
        <p:nvSpPr>
          <p:cNvPr id="223" name="Shape 223"/>
          <p:cNvSpPr txBox="1"/>
          <p:nvPr/>
        </p:nvSpPr>
        <p:spPr>
          <a:xfrm>
            <a:off x="8153400" y="3200400"/>
            <a:ext cx="609599" cy="469899"/>
          </a:xfrm>
          <a:prstGeom prst="rect">
            <a:avLst/>
          </a:prstGeom>
          <a:solidFill>
            <a:srgbClr val="FFFFFF"/>
          </a:solidFill>
          <a:ln w="12700"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400">
                <a:solidFill>
                  <a:schemeClr val="dk1"/>
                </a:solidFill>
                <a:latin typeface="Calibri"/>
                <a:ea typeface="Calibri"/>
                <a:cs typeface="Calibri"/>
                <a:sym typeface="Calibri"/>
              </a:rPr>
              <a:t>16</a:t>
            </a:r>
          </a:p>
        </p:txBody>
      </p:sp>
      <p:pic>
        <p:nvPicPr>
          <p:cNvPr id="224" name="Shape 224" descr="https://upload.wikimedia.org/wikipedia/commons/thumb/d/d4/Dying_gaul.jpg/800px-Dying_gaul.jpg"/>
          <p:cNvPicPr preferRelativeResize="0"/>
          <p:nvPr/>
        </p:nvPicPr>
        <p:blipFill rotWithShape="1">
          <a:blip r:embed="rId5">
            <a:alphaModFix/>
          </a:blip>
          <a:srcRect/>
          <a:stretch/>
        </p:blipFill>
        <p:spPr>
          <a:xfrm>
            <a:off x="2590800" y="4254283"/>
            <a:ext cx="3200399" cy="2603715"/>
          </a:xfrm>
          <a:prstGeom prst="rect">
            <a:avLst/>
          </a:prstGeom>
          <a:noFill/>
          <a:ln>
            <a:noFill/>
          </a:ln>
        </p:spPr>
      </p:pic>
      <p:sp>
        <p:nvSpPr>
          <p:cNvPr id="225" name="Shape 225"/>
          <p:cNvSpPr txBox="1"/>
          <p:nvPr/>
        </p:nvSpPr>
        <p:spPr>
          <a:xfrm>
            <a:off x="4724400" y="4343400"/>
            <a:ext cx="685799" cy="469899"/>
          </a:xfrm>
          <a:prstGeom prst="rect">
            <a:avLst/>
          </a:prstGeom>
          <a:solidFill>
            <a:srgbClr val="FFFFFF"/>
          </a:solidFill>
          <a:ln w="12700"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400">
                <a:solidFill>
                  <a:schemeClr val="dk1"/>
                </a:solidFill>
                <a:latin typeface="Calibri"/>
                <a:ea typeface="Calibri"/>
                <a:cs typeface="Calibri"/>
                <a:sym typeface="Calibri"/>
              </a:rPr>
              <a:t>10</a:t>
            </a:r>
          </a:p>
        </p:txBody>
      </p:sp>
      <p:sp>
        <p:nvSpPr>
          <p:cNvPr id="2" name="Rectangle 1"/>
          <p:cNvSpPr/>
          <p:nvPr/>
        </p:nvSpPr>
        <p:spPr>
          <a:xfrm>
            <a:off x="1644000" y="3124819"/>
            <a:ext cx="914400" cy="374987"/>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p:nvPr/>
        </p:nvSpPr>
        <p:spPr>
          <a:xfrm>
            <a:off x="136525" y="188913"/>
            <a:ext cx="5654674" cy="6413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Hellenistic Style – Ancient Greek, (323 - 31 BC.)</a:t>
            </a:r>
          </a:p>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233" name="Shape 233"/>
          <p:cNvPicPr preferRelativeResize="0"/>
          <p:nvPr/>
        </p:nvPicPr>
        <p:blipFill rotWithShape="1">
          <a:blip r:embed="rId3">
            <a:alphaModFix/>
          </a:blip>
          <a:srcRect/>
          <a:stretch/>
        </p:blipFill>
        <p:spPr>
          <a:xfrm>
            <a:off x="304800" y="1219200"/>
            <a:ext cx="3511549" cy="5324474"/>
          </a:xfrm>
          <a:prstGeom prst="rect">
            <a:avLst/>
          </a:prstGeom>
          <a:noFill/>
          <a:ln>
            <a:noFill/>
          </a:ln>
        </p:spPr>
      </p:pic>
      <p:sp>
        <p:nvSpPr>
          <p:cNvPr id="234" name="Shape 234"/>
          <p:cNvSpPr txBox="1"/>
          <p:nvPr/>
        </p:nvSpPr>
        <p:spPr>
          <a:xfrm>
            <a:off x="2971800" y="1676400"/>
            <a:ext cx="381000" cy="469899"/>
          </a:xfrm>
          <a:prstGeom prst="rect">
            <a:avLst/>
          </a:prstGeom>
          <a:solidFill>
            <a:srgbClr val="FFFFFF"/>
          </a:solidFill>
          <a:ln w="12700"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400">
                <a:solidFill>
                  <a:schemeClr val="dk1"/>
                </a:solidFill>
                <a:latin typeface="Calibri"/>
                <a:ea typeface="Calibri"/>
                <a:cs typeface="Calibri"/>
                <a:sym typeface="Calibri"/>
              </a:rPr>
              <a:t>7</a:t>
            </a:r>
          </a:p>
        </p:txBody>
      </p:sp>
      <p:sp>
        <p:nvSpPr>
          <p:cNvPr id="235" name="Shape 235"/>
          <p:cNvSpPr txBox="1"/>
          <p:nvPr/>
        </p:nvSpPr>
        <p:spPr>
          <a:xfrm>
            <a:off x="0" y="0"/>
            <a:ext cx="9144000" cy="761999"/>
          </a:xfrm>
          <a:prstGeom prst="rect">
            <a:avLst/>
          </a:prstGeom>
          <a:solidFill>
            <a:srgbClr val="3F3151"/>
          </a:solidFill>
          <a:ln>
            <a:noFill/>
          </a:ln>
        </p:spPr>
        <p:txBody>
          <a:bodyPr wrap="square" lIns="36575" tIns="36575" rIns="36575" bIns="36575"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36" name="Shape 236"/>
          <p:cNvSpPr txBox="1"/>
          <p:nvPr/>
        </p:nvSpPr>
        <p:spPr>
          <a:xfrm>
            <a:off x="136523" y="76201"/>
            <a:ext cx="8855074" cy="523219"/>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800">
                <a:solidFill>
                  <a:schemeClr val="lt1"/>
                </a:solidFill>
                <a:latin typeface="Calibri"/>
                <a:ea typeface="Calibri"/>
                <a:cs typeface="Calibri"/>
                <a:sym typeface="Calibri"/>
              </a:rPr>
              <a:t>Hellenistic Style – Ancient Greek, (323 - 31 BC.)</a:t>
            </a:r>
          </a:p>
        </p:txBody>
      </p:sp>
      <p:grpSp>
        <p:nvGrpSpPr>
          <p:cNvPr id="237" name="Shape 237"/>
          <p:cNvGrpSpPr/>
          <p:nvPr/>
        </p:nvGrpSpPr>
        <p:grpSpPr>
          <a:xfrm>
            <a:off x="3679809" y="1045352"/>
            <a:ext cx="5365780" cy="5365780"/>
            <a:chOff x="327009" y="54752"/>
            <a:chExt cx="5365780" cy="5365780"/>
          </a:xfrm>
        </p:grpSpPr>
        <p:sp>
          <p:nvSpPr>
            <p:cNvPr id="238" name="Shape 238"/>
            <p:cNvSpPr/>
            <p:nvPr/>
          </p:nvSpPr>
          <p:spPr>
            <a:xfrm>
              <a:off x="1586325" y="54752"/>
              <a:ext cx="2847148" cy="2847148"/>
            </a:xfrm>
            <a:prstGeom prst="ellipse">
              <a:avLst/>
            </a:prstGeom>
            <a:solidFill>
              <a:schemeClr val="accent4">
                <a:alpha val="49803"/>
              </a:schemeClr>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39" name="Shape 239"/>
            <p:cNvSpPr txBox="1"/>
            <p:nvPr/>
          </p:nvSpPr>
          <p:spPr>
            <a:xfrm>
              <a:off x="1914841" y="438022"/>
              <a:ext cx="2190113" cy="903421"/>
            </a:xfrm>
            <a:prstGeom prst="rect">
              <a:avLst/>
            </a:prstGeom>
            <a:noFill/>
            <a:ln>
              <a:noFill/>
            </a:ln>
          </p:spPr>
          <p:txBody>
            <a:bodyPr wrap="square" lIns="0" tIns="0" rIns="0" bIns="0" anchor="ctr" anchorCtr="0">
              <a:noAutofit/>
            </a:bodyPr>
            <a:lstStyle/>
            <a:p>
              <a:pPr marL="0" marR="0" lvl="0" indent="0" algn="ctr" rtl="0">
                <a:lnSpc>
                  <a:spcPct val="90000"/>
                </a:lnSpc>
                <a:spcBef>
                  <a:spcPts val="0"/>
                </a:spcBef>
                <a:spcAft>
                  <a:spcPts val="0"/>
                </a:spcAft>
                <a:buSzPct val="25000"/>
                <a:buNone/>
              </a:pPr>
              <a:r>
                <a:rPr lang="en-US" sz="2300">
                  <a:latin typeface="Calibri"/>
                  <a:ea typeface="Calibri"/>
                  <a:cs typeface="Calibri"/>
                  <a:sym typeface="Calibri"/>
                </a:rPr>
                <a:t>Complex, twisted poses</a:t>
              </a:r>
            </a:p>
          </p:txBody>
        </p:sp>
        <p:sp>
          <p:nvSpPr>
            <p:cNvPr id="240" name="Shape 240"/>
            <p:cNvSpPr/>
            <p:nvPr/>
          </p:nvSpPr>
          <p:spPr>
            <a:xfrm>
              <a:off x="2845641" y="1314067"/>
              <a:ext cx="2847148" cy="2847148"/>
            </a:xfrm>
            <a:prstGeom prst="ellipse">
              <a:avLst/>
            </a:prstGeom>
            <a:solidFill>
              <a:srgbClr val="5D5AAE">
                <a:alpha val="49803"/>
              </a:srgbClr>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1" name="Shape 241"/>
            <p:cNvSpPr txBox="1"/>
            <p:nvPr/>
          </p:nvSpPr>
          <p:spPr>
            <a:xfrm>
              <a:off x="4183049" y="1642575"/>
              <a:ext cx="1290600" cy="2190000"/>
            </a:xfrm>
            <a:prstGeom prst="rect">
              <a:avLst/>
            </a:prstGeom>
            <a:noFill/>
            <a:ln>
              <a:noFill/>
            </a:ln>
          </p:spPr>
          <p:txBody>
            <a:bodyPr wrap="square" lIns="0" tIns="0" rIns="0" bIns="0" anchor="ctr" anchorCtr="0">
              <a:noAutofit/>
            </a:bodyPr>
            <a:lstStyle/>
            <a:p>
              <a:pPr marL="0" marR="0" lvl="0" indent="0" algn="ctr" rtl="0">
                <a:lnSpc>
                  <a:spcPct val="90000"/>
                </a:lnSpc>
                <a:spcBef>
                  <a:spcPts val="0"/>
                </a:spcBef>
                <a:spcAft>
                  <a:spcPts val="0"/>
                </a:spcAft>
                <a:buSzPct val="25000"/>
                <a:buNone/>
              </a:pPr>
              <a:r>
                <a:rPr lang="en-US" sz="2300">
                  <a:latin typeface="Calibri"/>
                  <a:ea typeface="Calibri"/>
                  <a:cs typeface="Calibri"/>
                  <a:sym typeface="Calibri"/>
                </a:rPr>
                <a:t>Wrapped figures in billowing fabric</a:t>
              </a:r>
            </a:p>
          </p:txBody>
        </p:sp>
        <p:sp>
          <p:nvSpPr>
            <p:cNvPr id="242" name="Shape 242"/>
            <p:cNvSpPr/>
            <p:nvPr/>
          </p:nvSpPr>
          <p:spPr>
            <a:xfrm>
              <a:off x="1586325" y="2573383"/>
              <a:ext cx="2847148" cy="2847148"/>
            </a:xfrm>
            <a:prstGeom prst="ellipse">
              <a:avLst/>
            </a:prstGeom>
            <a:solidFill>
              <a:srgbClr val="5279BA">
                <a:alpha val="49803"/>
              </a:srgbClr>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3" name="Shape 243"/>
            <p:cNvSpPr txBox="1"/>
            <p:nvPr/>
          </p:nvSpPr>
          <p:spPr>
            <a:xfrm>
              <a:off x="1914841" y="4133841"/>
              <a:ext cx="2190113" cy="903421"/>
            </a:xfrm>
            <a:prstGeom prst="rect">
              <a:avLst/>
            </a:prstGeom>
            <a:noFill/>
            <a:ln>
              <a:noFill/>
            </a:ln>
          </p:spPr>
          <p:txBody>
            <a:bodyPr wrap="square" lIns="0" tIns="0" rIns="0" bIns="0" anchor="ctr" anchorCtr="0">
              <a:noAutofit/>
            </a:bodyPr>
            <a:lstStyle/>
            <a:p>
              <a:pPr marL="0" marR="0" lvl="0" indent="0" algn="ctr" rtl="0">
                <a:lnSpc>
                  <a:spcPct val="90000"/>
                </a:lnSpc>
                <a:spcBef>
                  <a:spcPts val="0"/>
                </a:spcBef>
                <a:spcAft>
                  <a:spcPts val="0"/>
                </a:spcAft>
                <a:buSzPct val="25000"/>
                <a:buNone/>
              </a:pPr>
              <a:r>
                <a:rPr lang="en-US" sz="2300">
                  <a:latin typeface="Calibri"/>
                  <a:ea typeface="Calibri"/>
                  <a:cs typeface="Calibri"/>
                  <a:sym typeface="Calibri"/>
                </a:rPr>
                <a:t>Drama and emotion</a:t>
              </a:r>
            </a:p>
          </p:txBody>
        </p:sp>
        <p:sp>
          <p:nvSpPr>
            <p:cNvPr id="244" name="Shape 244"/>
            <p:cNvSpPr/>
            <p:nvPr/>
          </p:nvSpPr>
          <p:spPr>
            <a:xfrm>
              <a:off x="327009" y="1314067"/>
              <a:ext cx="2847148" cy="2847148"/>
            </a:xfrm>
            <a:prstGeom prst="ellipse">
              <a:avLst/>
            </a:prstGeom>
            <a:solidFill>
              <a:srgbClr val="4AA9C5">
                <a:alpha val="49803"/>
              </a:srgbClr>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5" name="Shape 245"/>
            <p:cNvSpPr txBox="1"/>
            <p:nvPr/>
          </p:nvSpPr>
          <p:spPr>
            <a:xfrm>
              <a:off x="546026" y="1642575"/>
              <a:ext cx="1368899" cy="2190000"/>
            </a:xfrm>
            <a:prstGeom prst="rect">
              <a:avLst/>
            </a:prstGeom>
            <a:noFill/>
            <a:ln>
              <a:noFill/>
            </a:ln>
          </p:spPr>
          <p:txBody>
            <a:bodyPr wrap="square" lIns="0" tIns="0" rIns="0" bIns="0" anchor="ctr" anchorCtr="0">
              <a:noAutofit/>
            </a:bodyPr>
            <a:lstStyle/>
            <a:p>
              <a:pPr marL="0" marR="0" lvl="0" indent="0" algn="ctr" rtl="0">
                <a:lnSpc>
                  <a:spcPct val="90000"/>
                </a:lnSpc>
                <a:spcBef>
                  <a:spcPts val="0"/>
                </a:spcBef>
                <a:spcAft>
                  <a:spcPts val="0"/>
                </a:spcAft>
                <a:buSzPct val="25000"/>
                <a:buNone/>
              </a:pPr>
              <a:r>
                <a:rPr lang="en-US" sz="2300">
                  <a:latin typeface="Calibri"/>
                  <a:ea typeface="Calibri"/>
                  <a:cs typeface="Calibri"/>
                  <a:sym typeface="Calibri"/>
                </a:rPr>
                <a:t>Forms break into viewer’s space</a:t>
              </a:r>
            </a:p>
          </p:txBody>
        </p:sp>
      </p:grpSp>
      <p:sp>
        <p:nvSpPr>
          <p:cNvPr id="246" name="Shape 246"/>
          <p:cNvSpPr/>
          <p:nvPr/>
        </p:nvSpPr>
        <p:spPr>
          <a:xfrm>
            <a:off x="680669" y="4049550"/>
            <a:ext cx="588600" cy="469800"/>
          </a:xfrm>
          <a:prstGeom prst="lef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ctrTitle"/>
          </p:nvPr>
        </p:nvSpPr>
        <p:spPr>
          <a:xfrm>
            <a:off x="311700" y="522866"/>
            <a:ext cx="8520600" cy="3587100"/>
          </a:xfrm>
          <a:prstGeom prst="rect">
            <a:avLst/>
          </a:prstGeom>
        </p:spPr>
        <p:txBody>
          <a:bodyPr wrap="square" lIns="91425" tIns="91425" rIns="91425" bIns="91425" anchor="ctr" anchorCtr="0">
            <a:noAutofit/>
          </a:bodyPr>
          <a:lstStyle/>
          <a:p>
            <a:pPr lvl="0">
              <a:spcBef>
                <a:spcPts val="0"/>
              </a:spcBef>
              <a:buNone/>
            </a:pPr>
            <a:r>
              <a:rPr lang="en-US" dirty="0" smtClean="0"/>
              <a:t>Contemplate then Collaborate </a:t>
            </a:r>
            <a:endParaRPr lang="en-US" dirty="0"/>
          </a:p>
        </p:txBody>
      </p:sp>
      <p:sp>
        <p:nvSpPr>
          <p:cNvPr id="253" name="Shape 253"/>
          <p:cNvSpPr txBox="1">
            <a:spLocks noGrp="1"/>
          </p:cNvSpPr>
          <p:nvPr>
            <p:ph type="subTitle" idx="1"/>
          </p:nvPr>
        </p:nvSpPr>
        <p:spPr>
          <a:xfrm>
            <a:off x="151425" y="4722600"/>
            <a:ext cx="8905500" cy="1406400"/>
          </a:xfrm>
          <a:prstGeom prst="rect">
            <a:avLst/>
          </a:prstGeom>
        </p:spPr>
        <p:txBody>
          <a:bodyPr wrap="square" lIns="91425" tIns="91425" rIns="91425" bIns="91425" anchor="ctr" anchorCtr="0">
            <a:noAutofit/>
          </a:bodyPr>
          <a:lstStyle/>
          <a:p>
            <a:pPr lvl="0" algn="l">
              <a:spcBef>
                <a:spcPts val="0"/>
              </a:spcBef>
              <a:buNone/>
            </a:pPr>
            <a:r>
              <a:rPr lang="en-US" sz="3000"/>
              <a:t>What major difference do you note between the Classical and the Hellenistic periods?</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p:nvPr/>
        </p:nvSpPr>
        <p:spPr>
          <a:xfrm>
            <a:off x="0" y="0"/>
            <a:ext cx="9144000" cy="761999"/>
          </a:xfrm>
          <a:prstGeom prst="rect">
            <a:avLst/>
          </a:prstGeom>
          <a:solidFill>
            <a:srgbClr val="3F3151"/>
          </a:solidFill>
          <a:ln>
            <a:noFill/>
          </a:ln>
        </p:spPr>
        <p:txBody>
          <a:bodyPr wrap="square" lIns="36575" tIns="36575" rIns="36575" bIns="36575"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60" name="Shape 260"/>
          <p:cNvSpPr txBox="1"/>
          <p:nvPr/>
        </p:nvSpPr>
        <p:spPr>
          <a:xfrm>
            <a:off x="136523" y="76201"/>
            <a:ext cx="8855074" cy="523219"/>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800">
                <a:solidFill>
                  <a:schemeClr val="lt1"/>
                </a:solidFill>
                <a:latin typeface="Calibri"/>
                <a:ea typeface="Calibri"/>
                <a:cs typeface="Calibri"/>
                <a:sym typeface="Calibri"/>
              </a:rPr>
              <a:t>Ancient Roman Sculpture – Glorifying Emperors</a:t>
            </a:r>
          </a:p>
        </p:txBody>
      </p:sp>
      <p:pic>
        <p:nvPicPr>
          <p:cNvPr id="261" name="Shape 261" descr="File:TrajanXanten.jpg"/>
          <p:cNvPicPr preferRelativeResize="0"/>
          <p:nvPr/>
        </p:nvPicPr>
        <p:blipFill rotWithShape="1">
          <a:blip r:embed="rId3">
            <a:alphaModFix/>
          </a:blip>
          <a:srcRect/>
          <a:stretch/>
        </p:blipFill>
        <p:spPr>
          <a:xfrm>
            <a:off x="228600" y="838200"/>
            <a:ext cx="4286250" cy="5714999"/>
          </a:xfrm>
          <a:prstGeom prst="rect">
            <a:avLst/>
          </a:prstGeom>
          <a:noFill/>
          <a:ln>
            <a:noFill/>
          </a:ln>
        </p:spPr>
      </p:pic>
      <p:pic>
        <p:nvPicPr>
          <p:cNvPr id="262" name="Shape 262" descr="File:Statue-Augustus.jpg"/>
          <p:cNvPicPr preferRelativeResize="0"/>
          <p:nvPr/>
        </p:nvPicPr>
        <p:blipFill rotWithShape="1">
          <a:blip r:embed="rId4">
            <a:alphaModFix/>
          </a:blip>
          <a:srcRect/>
          <a:stretch/>
        </p:blipFill>
        <p:spPr>
          <a:xfrm>
            <a:off x="4800600" y="762000"/>
            <a:ext cx="3809999" cy="5714999"/>
          </a:xfrm>
          <a:prstGeom prst="rect">
            <a:avLst/>
          </a:prstGeom>
          <a:noFill/>
          <a:ln>
            <a:noFill/>
          </a:ln>
        </p:spPr>
      </p:pic>
      <p:sp>
        <p:nvSpPr>
          <p:cNvPr id="263" name="Shape 263"/>
          <p:cNvSpPr txBox="1"/>
          <p:nvPr/>
        </p:nvSpPr>
        <p:spPr>
          <a:xfrm>
            <a:off x="457200" y="4495800"/>
            <a:ext cx="609599" cy="469899"/>
          </a:xfrm>
          <a:prstGeom prst="rect">
            <a:avLst/>
          </a:prstGeom>
          <a:solidFill>
            <a:srgbClr val="FFFFFF"/>
          </a:solidFill>
          <a:ln w="12700"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400">
                <a:solidFill>
                  <a:schemeClr val="dk1"/>
                </a:solidFill>
                <a:latin typeface="Calibri"/>
                <a:ea typeface="Calibri"/>
                <a:cs typeface="Calibri"/>
                <a:sym typeface="Calibri"/>
              </a:rPr>
              <a:t>17</a:t>
            </a:r>
          </a:p>
        </p:txBody>
      </p:sp>
      <p:sp>
        <p:nvSpPr>
          <p:cNvPr id="264" name="Shape 264"/>
          <p:cNvSpPr txBox="1"/>
          <p:nvPr/>
        </p:nvSpPr>
        <p:spPr>
          <a:xfrm>
            <a:off x="5181600" y="2590800"/>
            <a:ext cx="685799" cy="469899"/>
          </a:xfrm>
          <a:prstGeom prst="rect">
            <a:avLst/>
          </a:prstGeom>
          <a:solidFill>
            <a:srgbClr val="FFFFFF"/>
          </a:solidFill>
          <a:ln w="12700"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400">
                <a:solidFill>
                  <a:schemeClr val="dk1"/>
                </a:solidFill>
                <a:latin typeface="Calibri"/>
                <a:ea typeface="Calibri"/>
                <a:cs typeface="Calibri"/>
                <a:sym typeface="Calibri"/>
              </a:rPr>
              <a:t>13</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Shape 270" descr="Marco-Aurelio.jpg"/>
          <p:cNvPicPr preferRelativeResize="0"/>
          <p:nvPr/>
        </p:nvPicPr>
        <p:blipFill rotWithShape="1">
          <a:blip r:embed="rId3">
            <a:alphaModFix/>
          </a:blip>
          <a:srcRect/>
          <a:stretch/>
        </p:blipFill>
        <p:spPr>
          <a:xfrm>
            <a:off x="-228600" y="0"/>
            <a:ext cx="5867400" cy="7818438"/>
          </a:xfrm>
          <a:prstGeom prst="rect">
            <a:avLst/>
          </a:prstGeom>
          <a:noFill/>
          <a:ln>
            <a:noFill/>
          </a:ln>
        </p:spPr>
      </p:pic>
      <p:sp>
        <p:nvSpPr>
          <p:cNvPr id="271" name="Shape 271"/>
          <p:cNvSpPr/>
          <p:nvPr/>
        </p:nvSpPr>
        <p:spPr>
          <a:xfrm>
            <a:off x="-1219200" y="5562600"/>
            <a:ext cx="7772400" cy="2590800"/>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272" name="Shape 272"/>
          <p:cNvSpPr/>
          <p:nvPr/>
        </p:nvSpPr>
        <p:spPr>
          <a:xfrm>
            <a:off x="-457200" y="0"/>
            <a:ext cx="6019799" cy="1219199"/>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273" name="Shape 273"/>
          <p:cNvSpPr/>
          <p:nvPr/>
        </p:nvSpPr>
        <p:spPr>
          <a:xfrm>
            <a:off x="4572000" y="533400"/>
            <a:ext cx="990599" cy="7619999"/>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274" name="Shape 274"/>
          <p:cNvSpPr/>
          <p:nvPr/>
        </p:nvSpPr>
        <p:spPr>
          <a:xfrm>
            <a:off x="-914400" y="1066800"/>
            <a:ext cx="2438399" cy="6858000"/>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275" name="Shape 275"/>
          <p:cNvSpPr txBox="1"/>
          <p:nvPr/>
        </p:nvSpPr>
        <p:spPr>
          <a:xfrm>
            <a:off x="1828800" y="1905000"/>
            <a:ext cx="381000" cy="469899"/>
          </a:xfrm>
          <a:prstGeom prst="rect">
            <a:avLst/>
          </a:prstGeom>
          <a:solidFill>
            <a:srgbClr val="FFFFFF"/>
          </a:solidFill>
          <a:ln w="12700"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400">
                <a:solidFill>
                  <a:schemeClr val="dk1"/>
                </a:solidFill>
                <a:latin typeface="Calibri"/>
                <a:ea typeface="Calibri"/>
                <a:cs typeface="Calibri"/>
                <a:sym typeface="Calibri"/>
              </a:rPr>
              <a:t>5</a:t>
            </a:r>
          </a:p>
        </p:txBody>
      </p:sp>
      <p:pic>
        <p:nvPicPr>
          <p:cNvPr id="276" name="Shape 276" descr="http://www.metmuseum.org/toah/images/h2/h2_05.30_05.47.jpg"/>
          <p:cNvPicPr preferRelativeResize="0"/>
          <p:nvPr/>
        </p:nvPicPr>
        <p:blipFill rotWithShape="1">
          <a:blip r:embed="rId4">
            <a:alphaModFix/>
          </a:blip>
          <a:srcRect/>
          <a:stretch/>
        </p:blipFill>
        <p:spPr>
          <a:xfrm>
            <a:off x="5562600" y="1219200"/>
            <a:ext cx="3227597" cy="5314949"/>
          </a:xfrm>
          <a:prstGeom prst="rect">
            <a:avLst/>
          </a:prstGeom>
          <a:noFill/>
          <a:ln>
            <a:noFill/>
          </a:ln>
        </p:spPr>
      </p:pic>
      <p:sp>
        <p:nvSpPr>
          <p:cNvPr id="277" name="Shape 277"/>
          <p:cNvSpPr txBox="1"/>
          <p:nvPr/>
        </p:nvSpPr>
        <p:spPr>
          <a:xfrm>
            <a:off x="6019800" y="3048000"/>
            <a:ext cx="381000" cy="469899"/>
          </a:xfrm>
          <a:prstGeom prst="rect">
            <a:avLst/>
          </a:prstGeom>
          <a:solidFill>
            <a:srgbClr val="FFFFFF"/>
          </a:solidFill>
          <a:ln w="12700"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400">
                <a:solidFill>
                  <a:schemeClr val="dk1"/>
                </a:solidFill>
                <a:latin typeface="Calibri"/>
                <a:ea typeface="Calibri"/>
                <a:cs typeface="Calibri"/>
                <a:sym typeface="Calibri"/>
              </a:rPr>
              <a:t>6</a:t>
            </a:r>
          </a:p>
        </p:txBody>
      </p:sp>
      <p:sp>
        <p:nvSpPr>
          <p:cNvPr id="278" name="Shape 278"/>
          <p:cNvSpPr txBox="1"/>
          <p:nvPr/>
        </p:nvSpPr>
        <p:spPr>
          <a:xfrm>
            <a:off x="0" y="0"/>
            <a:ext cx="9144000" cy="761999"/>
          </a:xfrm>
          <a:prstGeom prst="rect">
            <a:avLst/>
          </a:prstGeom>
          <a:solidFill>
            <a:srgbClr val="3F3151"/>
          </a:solidFill>
          <a:ln>
            <a:noFill/>
          </a:ln>
        </p:spPr>
        <p:txBody>
          <a:bodyPr wrap="square" lIns="36575" tIns="36575" rIns="36575" bIns="36575"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9" name="Shape 279"/>
          <p:cNvSpPr txBox="1"/>
          <p:nvPr/>
        </p:nvSpPr>
        <p:spPr>
          <a:xfrm>
            <a:off x="136523" y="76201"/>
            <a:ext cx="8855074" cy="523219"/>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800">
                <a:solidFill>
                  <a:schemeClr val="lt1"/>
                </a:solidFill>
                <a:latin typeface="Calibri"/>
                <a:ea typeface="Calibri"/>
                <a:cs typeface="Calibri"/>
                <a:sym typeface="Calibri"/>
              </a:rPr>
              <a:t>Ancient Roman Sculpture – Glorifying Emperors</a:t>
            </a:r>
          </a:p>
        </p:txBody>
      </p:sp>
      <p:sp>
        <p:nvSpPr>
          <p:cNvPr id="2" name="Rectangle 1"/>
          <p:cNvSpPr/>
          <p:nvPr/>
        </p:nvSpPr>
        <p:spPr>
          <a:xfrm>
            <a:off x="6720569" y="3562598"/>
            <a:ext cx="1362696" cy="46468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Shape 286"/>
          <p:cNvPicPr preferRelativeResize="0"/>
          <p:nvPr/>
        </p:nvPicPr>
        <p:blipFill rotWithShape="1">
          <a:blip r:embed="rId3">
            <a:alphaModFix/>
          </a:blip>
          <a:srcRect/>
          <a:stretch/>
        </p:blipFill>
        <p:spPr>
          <a:xfrm>
            <a:off x="3200400" y="685800"/>
            <a:ext cx="2857499" cy="3343274"/>
          </a:xfrm>
          <a:prstGeom prst="rect">
            <a:avLst/>
          </a:prstGeom>
          <a:noFill/>
          <a:ln>
            <a:noFill/>
          </a:ln>
        </p:spPr>
      </p:pic>
      <p:sp>
        <p:nvSpPr>
          <p:cNvPr id="287" name="Shape 287"/>
          <p:cNvSpPr/>
          <p:nvPr/>
        </p:nvSpPr>
        <p:spPr>
          <a:xfrm>
            <a:off x="3048000" y="457200"/>
            <a:ext cx="3505200" cy="457200"/>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288" name="Shape 288"/>
          <p:cNvSpPr txBox="1"/>
          <p:nvPr/>
        </p:nvSpPr>
        <p:spPr>
          <a:xfrm>
            <a:off x="0" y="0"/>
            <a:ext cx="9144000" cy="761999"/>
          </a:xfrm>
          <a:prstGeom prst="rect">
            <a:avLst/>
          </a:prstGeom>
          <a:solidFill>
            <a:srgbClr val="3F3151"/>
          </a:solidFill>
          <a:ln>
            <a:noFill/>
          </a:ln>
        </p:spPr>
        <p:txBody>
          <a:bodyPr wrap="square" lIns="36575" tIns="36575" rIns="36575" bIns="36575"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89" name="Shape 289"/>
          <p:cNvSpPr txBox="1"/>
          <p:nvPr/>
        </p:nvSpPr>
        <p:spPr>
          <a:xfrm>
            <a:off x="136523" y="76201"/>
            <a:ext cx="8855074" cy="523219"/>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800">
                <a:solidFill>
                  <a:schemeClr val="lt1"/>
                </a:solidFill>
                <a:latin typeface="Calibri"/>
                <a:ea typeface="Calibri"/>
                <a:cs typeface="Calibri"/>
                <a:sym typeface="Calibri"/>
              </a:rPr>
              <a:t>Ancient Roman Sculpture – Realism</a:t>
            </a:r>
          </a:p>
        </p:txBody>
      </p:sp>
      <p:pic>
        <p:nvPicPr>
          <p:cNvPr id="290" name="Shape 290" descr="File:Pseudo-Vitellius Louvre MR684.jpg"/>
          <p:cNvPicPr preferRelativeResize="0"/>
          <p:nvPr/>
        </p:nvPicPr>
        <p:blipFill rotWithShape="1">
          <a:blip r:embed="rId4">
            <a:alphaModFix/>
          </a:blip>
          <a:srcRect/>
          <a:stretch/>
        </p:blipFill>
        <p:spPr>
          <a:xfrm>
            <a:off x="0" y="1524000"/>
            <a:ext cx="3124199" cy="3905249"/>
          </a:xfrm>
          <a:prstGeom prst="rect">
            <a:avLst/>
          </a:prstGeom>
          <a:noFill/>
          <a:ln>
            <a:noFill/>
          </a:ln>
        </p:spPr>
      </p:pic>
      <p:pic>
        <p:nvPicPr>
          <p:cNvPr id="291" name="Shape 291" descr="Marble bust of a bearded man"/>
          <p:cNvPicPr preferRelativeResize="0"/>
          <p:nvPr/>
        </p:nvPicPr>
        <p:blipFill rotWithShape="1">
          <a:blip r:embed="rId5">
            <a:alphaModFix/>
          </a:blip>
          <a:srcRect/>
          <a:stretch/>
        </p:blipFill>
        <p:spPr>
          <a:xfrm>
            <a:off x="6172200" y="3143250"/>
            <a:ext cx="2971799" cy="3714750"/>
          </a:xfrm>
          <a:prstGeom prst="rect">
            <a:avLst/>
          </a:prstGeom>
          <a:noFill/>
          <a:ln>
            <a:noFill/>
          </a:ln>
        </p:spPr>
      </p:pic>
      <p:pic>
        <p:nvPicPr>
          <p:cNvPr id="292" name="Shape 292"/>
          <p:cNvPicPr preferRelativeResize="0"/>
          <p:nvPr/>
        </p:nvPicPr>
        <p:blipFill rotWithShape="1">
          <a:blip r:embed="rId6">
            <a:alphaModFix/>
          </a:blip>
          <a:srcRect/>
          <a:stretch/>
        </p:blipFill>
        <p:spPr>
          <a:xfrm>
            <a:off x="3200400" y="4056062"/>
            <a:ext cx="2819400" cy="2801936"/>
          </a:xfrm>
          <a:prstGeom prst="rect">
            <a:avLst/>
          </a:prstGeom>
          <a:noFill/>
          <a:ln>
            <a:noFill/>
          </a:ln>
        </p:spPr>
      </p:pic>
      <p:sp>
        <p:nvSpPr>
          <p:cNvPr id="293" name="Shape 293"/>
          <p:cNvSpPr txBox="1"/>
          <p:nvPr/>
        </p:nvSpPr>
        <p:spPr>
          <a:xfrm>
            <a:off x="2438400" y="3200400"/>
            <a:ext cx="533399" cy="469899"/>
          </a:xfrm>
          <a:prstGeom prst="rect">
            <a:avLst/>
          </a:prstGeom>
          <a:solidFill>
            <a:srgbClr val="FFFFFF"/>
          </a:solidFill>
          <a:ln w="12700"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400">
                <a:solidFill>
                  <a:schemeClr val="dk1"/>
                </a:solidFill>
                <a:latin typeface="Calibri"/>
                <a:ea typeface="Calibri"/>
                <a:cs typeface="Calibri"/>
                <a:sym typeface="Calibri"/>
              </a:rPr>
              <a:t>11</a:t>
            </a:r>
          </a:p>
        </p:txBody>
      </p:sp>
      <p:sp>
        <p:nvSpPr>
          <p:cNvPr id="294" name="Shape 294"/>
          <p:cNvSpPr txBox="1"/>
          <p:nvPr/>
        </p:nvSpPr>
        <p:spPr>
          <a:xfrm>
            <a:off x="3429000" y="3429000"/>
            <a:ext cx="609599" cy="469899"/>
          </a:xfrm>
          <a:prstGeom prst="rect">
            <a:avLst/>
          </a:prstGeom>
          <a:solidFill>
            <a:srgbClr val="FFFFFF"/>
          </a:solidFill>
          <a:ln w="12700"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400">
                <a:solidFill>
                  <a:schemeClr val="dk1"/>
                </a:solidFill>
                <a:latin typeface="Calibri"/>
                <a:ea typeface="Calibri"/>
                <a:cs typeface="Calibri"/>
                <a:sym typeface="Calibri"/>
              </a:rPr>
              <a:t>18</a:t>
            </a:r>
          </a:p>
        </p:txBody>
      </p:sp>
      <p:sp>
        <p:nvSpPr>
          <p:cNvPr id="295" name="Shape 295"/>
          <p:cNvSpPr txBox="1"/>
          <p:nvPr/>
        </p:nvSpPr>
        <p:spPr>
          <a:xfrm>
            <a:off x="3276600" y="4267200"/>
            <a:ext cx="381000" cy="469899"/>
          </a:xfrm>
          <a:prstGeom prst="rect">
            <a:avLst/>
          </a:prstGeom>
          <a:solidFill>
            <a:srgbClr val="FFFFFF"/>
          </a:solidFill>
          <a:ln w="12700"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400">
                <a:solidFill>
                  <a:schemeClr val="dk1"/>
                </a:solidFill>
                <a:latin typeface="Calibri"/>
                <a:ea typeface="Calibri"/>
                <a:cs typeface="Calibri"/>
                <a:sym typeface="Calibri"/>
              </a:rPr>
              <a:t>3</a:t>
            </a:r>
          </a:p>
        </p:txBody>
      </p:sp>
      <p:sp>
        <p:nvSpPr>
          <p:cNvPr id="296" name="Shape 296"/>
          <p:cNvSpPr txBox="1"/>
          <p:nvPr/>
        </p:nvSpPr>
        <p:spPr>
          <a:xfrm>
            <a:off x="8458200" y="3733800"/>
            <a:ext cx="381000" cy="469899"/>
          </a:xfrm>
          <a:prstGeom prst="rect">
            <a:avLst/>
          </a:prstGeom>
          <a:solidFill>
            <a:srgbClr val="FFFFFF"/>
          </a:solidFill>
          <a:ln w="12700"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400">
                <a:solidFill>
                  <a:schemeClr val="dk1"/>
                </a:solidFill>
                <a:latin typeface="Calibri"/>
                <a:ea typeface="Calibri"/>
                <a:cs typeface="Calibri"/>
                <a:sym typeface="Calibri"/>
              </a:rPr>
              <a:t>1</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grpSp>
        <p:nvGrpSpPr>
          <p:cNvPr id="300" name="Shape 300"/>
          <p:cNvGrpSpPr/>
          <p:nvPr/>
        </p:nvGrpSpPr>
        <p:grpSpPr>
          <a:xfrm>
            <a:off x="229660" y="1066800"/>
            <a:ext cx="8684679" cy="5534160"/>
            <a:chOff x="1060" y="0"/>
            <a:chExt cx="8684679" cy="5534160"/>
          </a:xfrm>
        </p:grpSpPr>
        <p:sp>
          <p:nvSpPr>
            <p:cNvPr id="301" name="Shape 301"/>
            <p:cNvSpPr/>
            <p:nvPr/>
          </p:nvSpPr>
          <p:spPr>
            <a:xfrm>
              <a:off x="1060" y="0"/>
              <a:ext cx="2757041" cy="5534160"/>
            </a:xfrm>
            <a:prstGeom prst="roundRect">
              <a:avLst>
                <a:gd name="adj" fmla="val 10000"/>
              </a:avLst>
            </a:prstGeom>
            <a:solidFill>
              <a:srgbClr val="CDDBD8"/>
            </a:solidFill>
            <a:ln>
              <a:noFill/>
            </a:ln>
          </p:spPr>
          <p:txBody>
            <a:bodyPr wrap="square" lIns="91425" tIns="91425" rIns="91425" bIns="91425" anchor="ctr" anchorCtr="0">
              <a:noAutofit/>
            </a:bodyPr>
            <a:lstStyle/>
            <a:p>
              <a:pPr lvl="0">
                <a:spcBef>
                  <a:spcPts val="0"/>
                </a:spcBef>
                <a:buNone/>
              </a:pPr>
              <a:endParaRPr/>
            </a:p>
          </p:txBody>
        </p:sp>
        <p:sp>
          <p:nvSpPr>
            <p:cNvPr id="302" name="Shape 302"/>
            <p:cNvSpPr txBox="1"/>
            <p:nvPr/>
          </p:nvSpPr>
          <p:spPr>
            <a:xfrm>
              <a:off x="1060" y="0"/>
              <a:ext cx="2757041" cy="1660248"/>
            </a:xfrm>
            <a:prstGeom prst="rect">
              <a:avLst/>
            </a:prstGeom>
            <a:noFill/>
            <a:ln>
              <a:noFill/>
            </a:ln>
          </p:spPr>
          <p:txBody>
            <a:bodyPr wrap="square" lIns="106675" tIns="106675" rIns="106675" bIns="106675" anchor="ctr" anchorCtr="0">
              <a:noAutofit/>
            </a:bodyPr>
            <a:lstStyle/>
            <a:p>
              <a:pPr marL="0" marR="0" lvl="0" indent="0" algn="ctr" rtl="0">
                <a:lnSpc>
                  <a:spcPct val="90000"/>
                </a:lnSpc>
                <a:spcBef>
                  <a:spcPts val="0"/>
                </a:spcBef>
                <a:spcAft>
                  <a:spcPts val="0"/>
                </a:spcAft>
                <a:buSzPct val="25000"/>
                <a:buNone/>
              </a:pPr>
              <a:r>
                <a:rPr lang="en-US" sz="2800">
                  <a:solidFill>
                    <a:schemeClr val="dk1"/>
                  </a:solidFill>
                  <a:latin typeface="Trebuchet MS"/>
                  <a:ea typeface="Trebuchet MS"/>
                  <a:cs typeface="Trebuchet MS"/>
                  <a:sym typeface="Trebuchet MS"/>
                </a:rPr>
                <a:t>Imperial Portrait Sculpture</a:t>
              </a:r>
            </a:p>
          </p:txBody>
        </p:sp>
        <p:sp>
          <p:nvSpPr>
            <p:cNvPr id="303" name="Shape 303"/>
            <p:cNvSpPr/>
            <p:nvPr/>
          </p:nvSpPr>
          <p:spPr>
            <a:xfrm>
              <a:off x="276763" y="1660721"/>
              <a:ext cx="2205631" cy="1087241"/>
            </a:xfrm>
            <a:prstGeom prst="roundRect">
              <a:avLst>
                <a:gd name="adj" fmla="val 10000"/>
              </a:avLst>
            </a:prstGeom>
            <a:solidFill>
              <a:srgbClr val="379281"/>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04" name="Shape 304"/>
            <p:cNvSpPr txBox="1"/>
            <p:nvPr/>
          </p:nvSpPr>
          <p:spPr>
            <a:xfrm>
              <a:off x="308608" y="1692565"/>
              <a:ext cx="2141943" cy="1023553"/>
            </a:xfrm>
            <a:prstGeom prst="rect">
              <a:avLst/>
            </a:prstGeom>
            <a:noFill/>
            <a:ln>
              <a:noFill/>
            </a:ln>
          </p:spPr>
          <p:txBody>
            <a:bodyPr wrap="square" lIns="40625" tIns="30475" rIns="40625" bIns="30475" anchor="ctr" anchorCtr="0">
              <a:noAutofit/>
            </a:bodyPr>
            <a:lstStyle/>
            <a:p>
              <a:pPr marL="0" marR="0" lvl="0" indent="0" algn="ctr" rtl="0">
                <a:lnSpc>
                  <a:spcPct val="90000"/>
                </a:lnSpc>
                <a:spcBef>
                  <a:spcPts val="0"/>
                </a:spcBef>
                <a:spcAft>
                  <a:spcPts val="0"/>
                </a:spcAft>
                <a:buSzPct val="25000"/>
                <a:buNone/>
              </a:pPr>
              <a:r>
                <a:rPr lang="en-US" sz="1600">
                  <a:solidFill>
                    <a:schemeClr val="lt1"/>
                  </a:solidFill>
                  <a:latin typeface="Trebuchet MS"/>
                  <a:ea typeface="Trebuchet MS"/>
                  <a:cs typeface="Trebuchet MS"/>
                  <a:sym typeface="Trebuchet MS"/>
                </a:rPr>
                <a:t>Propaganda for victorious and powerful Roman Emperor</a:t>
              </a:r>
            </a:p>
          </p:txBody>
        </p:sp>
        <p:sp>
          <p:nvSpPr>
            <p:cNvPr id="305" name="Shape 305"/>
            <p:cNvSpPr/>
            <p:nvPr/>
          </p:nvSpPr>
          <p:spPr>
            <a:xfrm>
              <a:off x="276763" y="2915230"/>
              <a:ext cx="2205631" cy="1087241"/>
            </a:xfrm>
            <a:prstGeom prst="roundRect">
              <a:avLst>
                <a:gd name="adj" fmla="val 10000"/>
              </a:avLst>
            </a:prstGeom>
            <a:solidFill>
              <a:srgbClr val="357C87"/>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06" name="Shape 306"/>
            <p:cNvSpPr txBox="1"/>
            <p:nvPr/>
          </p:nvSpPr>
          <p:spPr>
            <a:xfrm>
              <a:off x="308608" y="2947074"/>
              <a:ext cx="2141943" cy="1023553"/>
            </a:xfrm>
            <a:prstGeom prst="rect">
              <a:avLst/>
            </a:prstGeom>
            <a:noFill/>
            <a:ln>
              <a:noFill/>
            </a:ln>
          </p:spPr>
          <p:txBody>
            <a:bodyPr wrap="square" lIns="40625" tIns="30475" rIns="40625" bIns="30475" anchor="ctr" anchorCtr="0">
              <a:noAutofit/>
            </a:bodyPr>
            <a:lstStyle/>
            <a:p>
              <a:pPr marL="0" marR="0" lvl="0" indent="0" algn="ctr" rtl="0">
                <a:lnSpc>
                  <a:spcPct val="90000"/>
                </a:lnSpc>
                <a:spcBef>
                  <a:spcPts val="0"/>
                </a:spcBef>
                <a:spcAft>
                  <a:spcPts val="0"/>
                </a:spcAft>
                <a:buSzPct val="25000"/>
                <a:buNone/>
              </a:pPr>
              <a:r>
                <a:rPr lang="en-US" sz="1600">
                  <a:solidFill>
                    <a:schemeClr val="lt1"/>
                  </a:solidFill>
                  <a:latin typeface="Trebuchet MS"/>
                  <a:ea typeface="Trebuchet MS"/>
                  <a:cs typeface="Trebuchet MS"/>
                  <a:sym typeface="Trebuchet MS"/>
                </a:rPr>
                <a:t>Individualized features (we can tell who is who)</a:t>
              </a:r>
            </a:p>
          </p:txBody>
        </p:sp>
        <p:sp>
          <p:nvSpPr>
            <p:cNvPr id="307" name="Shape 307"/>
            <p:cNvSpPr/>
            <p:nvPr/>
          </p:nvSpPr>
          <p:spPr>
            <a:xfrm>
              <a:off x="276763" y="4169739"/>
              <a:ext cx="2205631" cy="1087241"/>
            </a:xfrm>
            <a:prstGeom prst="roundRect">
              <a:avLst>
                <a:gd name="adj" fmla="val 10000"/>
              </a:avLst>
            </a:prstGeom>
            <a:solidFill>
              <a:srgbClr val="315B7E"/>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08" name="Shape 308"/>
            <p:cNvSpPr txBox="1"/>
            <p:nvPr/>
          </p:nvSpPr>
          <p:spPr>
            <a:xfrm>
              <a:off x="308608" y="4201582"/>
              <a:ext cx="2141943" cy="1023553"/>
            </a:xfrm>
            <a:prstGeom prst="rect">
              <a:avLst/>
            </a:prstGeom>
            <a:noFill/>
            <a:ln>
              <a:noFill/>
            </a:ln>
          </p:spPr>
          <p:txBody>
            <a:bodyPr wrap="square" lIns="40625" tIns="30475" rIns="40625" bIns="30475" anchor="ctr" anchorCtr="0">
              <a:noAutofit/>
            </a:bodyPr>
            <a:lstStyle/>
            <a:p>
              <a:pPr marL="0" marR="0" lvl="0" indent="0" algn="ctr" rtl="0">
                <a:lnSpc>
                  <a:spcPct val="90000"/>
                </a:lnSpc>
                <a:spcBef>
                  <a:spcPts val="0"/>
                </a:spcBef>
                <a:spcAft>
                  <a:spcPts val="0"/>
                </a:spcAft>
                <a:buSzPct val="25000"/>
                <a:buNone/>
              </a:pPr>
              <a:r>
                <a:rPr lang="en-US" sz="1600">
                  <a:solidFill>
                    <a:schemeClr val="lt1"/>
                  </a:solidFill>
                  <a:latin typeface="Trebuchet MS"/>
                  <a:ea typeface="Trebuchet MS"/>
                  <a:cs typeface="Trebuchet MS"/>
                  <a:sym typeface="Trebuchet MS"/>
                </a:rPr>
                <a:t>But  made more beautiful with idealized proportions, youth, and fitness</a:t>
              </a:r>
            </a:p>
          </p:txBody>
        </p:sp>
        <p:sp>
          <p:nvSpPr>
            <p:cNvPr id="309" name="Shape 309"/>
            <p:cNvSpPr/>
            <p:nvPr/>
          </p:nvSpPr>
          <p:spPr>
            <a:xfrm>
              <a:off x="2964878" y="0"/>
              <a:ext cx="2757041" cy="5534160"/>
            </a:xfrm>
            <a:prstGeom prst="roundRect">
              <a:avLst>
                <a:gd name="adj" fmla="val 10000"/>
              </a:avLst>
            </a:prstGeom>
            <a:solidFill>
              <a:srgbClr val="CDDBD8"/>
            </a:solidFill>
            <a:ln>
              <a:noFill/>
            </a:ln>
          </p:spPr>
          <p:txBody>
            <a:bodyPr wrap="square" lIns="91425" tIns="91425" rIns="91425" bIns="91425" anchor="ctr" anchorCtr="0">
              <a:noAutofit/>
            </a:bodyPr>
            <a:lstStyle/>
            <a:p>
              <a:pPr lvl="0">
                <a:spcBef>
                  <a:spcPts val="0"/>
                </a:spcBef>
                <a:buNone/>
              </a:pPr>
              <a:endParaRPr/>
            </a:p>
          </p:txBody>
        </p:sp>
        <p:sp>
          <p:nvSpPr>
            <p:cNvPr id="310" name="Shape 310"/>
            <p:cNvSpPr txBox="1"/>
            <p:nvPr/>
          </p:nvSpPr>
          <p:spPr>
            <a:xfrm>
              <a:off x="2964878" y="0"/>
              <a:ext cx="2757041" cy="1660248"/>
            </a:xfrm>
            <a:prstGeom prst="rect">
              <a:avLst/>
            </a:prstGeom>
            <a:noFill/>
            <a:ln>
              <a:noFill/>
            </a:ln>
          </p:spPr>
          <p:txBody>
            <a:bodyPr wrap="square" lIns="106675" tIns="106675" rIns="106675" bIns="106675" anchor="ctr" anchorCtr="0">
              <a:noAutofit/>
            </a:bodyPr>
            <a:lstStyle/>
            <a:p>
              <a:pPr marL="0" marR="0" lvl="0" indent="0" algn="ctr" rtl="0">
                <a:lnSpc>
                  <a:spcPct val="90000"/>
                </a:lnSpc>
                <a:spcBef>
                  <a:spcPts val="0"/>
                </a:spcBef>
                <a:spcAft>
                  <a:spcPts val="0"/>
                </a:spcAft>
                <a:buSzPct val="25000"/>
                <a:buNone/>
              </a:pPr>
              <a:r>
                <a:rPr lang="en-US" sz="2800">
                  <a:solidFill>
                    <a:schemeClr val="dk1"/>
                  </a:solidFill>
                  <a:latin typeface="Trebuchet MS"/>
                  <a:ea typeface="Trebuchet MS"/>
                  <a:cs typeface="Trebuchet MS"/>
                  <a:sym typeface="Trebuchet MS"/>
                </a:rPr>
                <a:t>Copies of Greek Originals</a:t>
              </a:r>
            </a:p>
          </p:txBody>
        </p:sp>
        <p:sp>
          <p:nvSpPr>
            <p:cNvPr id="311" name="Shape 311"/>
            <p:cNvSpPr/>
            <p:nvPr/>
          </p:nvSpPr>
          <p:spPr>
            <a:xfrm>
              <a:off x="3240583" y="1660721"/>
              <a:ext cx="2205631" cy="1087241"/>
            </a:xfrm>
            <a:prstGeom prst="roundRect">
              <a:avLst>
                <a:gd name="adj" fmla="val 10000"/>
              </a:avLst>
            </a:prstGeom>
            <a:solidFill>
              <a:srgbClr val="2E3F75"/>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12" name="Shape 312"/>
            <p:cNvSpPr txBox="1"/>
            <p:nvPr/>
          </p:nvSpPr>
          <p:spPr>
            <a:xfrm>
              <a:off x="3272426" y="1692565"/>
              <a:ext cx="2141943" cy="1023553"/>
            </a:xfrm>
            <a:prstGeom prst="rect">
              <a:avLst/>
            </a:prstGeom>
            <a:noFill/>
            <a:ln>
              <a:noFill/>
            </a:ln>
          </p:spPr>
          <p:txBody>
            <a:bodyPr wrap="square" lIns="40625" tIns="30475" rIns="40625" bIns="30475" anchor="ctr" anchorCtr="0">
              <a:noAutofit/>
            </a:bodyPr>
            <a:lstStyle/>
            <a:p>
              <a:pPr marL="0" marR="0" lvl="0" indent="0" algn="ctr" rtl="0">
                <a:lnSpc>
                  <a:spcPct val="90000"/>
                </a:lnSpc>
                <a:spcBef>
                  <a:spcPts val="0"/>
                </a:spcBef>
                <a:spcAft>
                  <a:spcPts val="0"/>
                </a:spcAft>
                <a:buSzPct val="25000"/>
                <a:buNone/>
              </a:pPr>
              <a:r>
                <a:rPr lang="en-US" sz="1600">
                  <a:solidFill>
                    <a:schemeClr val="lt1"/>
                  </a:solidFill>
                  <a:latin typeface="Trebuchet MS"/>
                  <a:ea typeface="Trebuchet MS"/>
                  <a:cs typeface="Trebuchet MS"/>
                  <a:sym typeface="Trebuchet MS"/>
                </a:rPr>
                <a:t>Same characteristics of Classical style</a:t>
              </a:r>
            </a:p>
          </p:txBody>
        </p:sp>
        <p:sp>
          <p:nvSpPr>
            <p:cNvPr id="313" name="Shape 313"/>
            <p:cNvSpPr/>
            <p:nvPr/>
          </p:nvSpPr>
          <p:spPr>
            <a:xfrm>
              <a:off x="3240583" y="2915230"/>
              <a:ext cx="2205631" cy="1087241"/>
            </a:xfrm>
            <a:prstGeom prst="roundRect">
              <a:avLst>
                <a:gd name="adj" fmla="val 10000"/>
              </a:avLst>
            </a:prstGeom>
            <a:solidFill>
              <a:srgbClr val="2F2A6C"/>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14" name="Shape 314"/>
            <p:cNvSpPr txBox="1"/>
            <p:nvPr/>
          </p:nvSpPr>
          <p:spPr>
            <a:xfrm>
              <a:off x="3272426" y="2947074"/>
              <a:ext cx="2141943" cy="1023553"/>
            </a:xfrm>
            <a:prstGeom prst="rect">
              <a:avLst/>
            </a:prstGeom>
            <a:noFill/>
            <a:ln>
              <a:noFill/>
            </a:ln>
          </p:spPr>
          <p:txBody>
            <a:bodyPr wrap="square" lIns="40625" tIns="30475" rIns="40625" bIns="30475" anchor="ctr" anchorCtr="0">
              <a:noAutofit/>
            </a:bodyPr>
            <a:lstStyle/>
            <a:p>
              <a:pPr marL="0" marR="0" lvl="0" indent="0" algn="ctr" rtl="0">
                <a:lnSpc>
                  <a:spcPct val="90000"/>
                </a:lnSpc>
                <a:spcBef>
                  <a:spcPts val="0"/>
                </a:spcBef>
                <a:spcAft>
                  <a:spcPts val="0"/>
                </a:spcAft>
                <a:buSzPct val="25000"/>
                <a:buNone/>
              </a:pPr>
              <a:r>
                <a:rPr lang="en-US" sz="1600">
                  <a:solidFill>
                    <a:schemeClr val="lt1"/>
                  </a:solidFill>
                  <a:latin typeface="Trebuchet MS"/>
                  <a:ea typeface="Trebuchet MS"/>
                  <a:cs typeface="Trebuchet MS"/>
                  <a:sym typeface="Trebuchet MS"/>
                </a:rPr>
                <a:t>Making marble versions of Greek bronzes </a:t>
              </a:r>
            </a:p>
          </p:txBody>
        </p:sp>
        <p:sp>
          <p:nvSpPr>
            <p:cNvPr id="315" name="Shape 315"/>
            <p:cNvSpPr/>
            <p:nvPr/>
          </p:nvSpPr>
          <p:spPr>
            <a:xfrm>
              <a:off x="3240583" y="4169739"/>
              <a:ext cx="2205631" cy="1087241"/>
            </a:xfrm>
            <a:prstGeom prst="roundRect">
              <a:avLst>
                <a:gd name="adj" fmla="val 10000"/>
              </a:avLst>
            </a:prstGeom>
            <a:solidFill>
              <a:srgbClr val="3E2662"/>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16" name="Shape 316"/>
            <p:cNvSpPr txBox="1"/>
            <p:nvPr/>
          </p:nvSpPr>
          <p:spPr>
            <a:xfrm>
              <a:off x="3272426" y="4201582"/>
              <a:ext cx="2141943" cy="1023553"/>
            </a:xfrm>
            <a:prstGeom prst="rect">
              <a:avLst/>
            </a:prstGeom>
            <a:noFill/>
            <a:ln>
              <a:noFill/>
            </a:ln>
          </p:spPr>
          <p:txBody>
            <a:bodyPr wrap="square" lIns="40625" tIns="30475" rIns="40625" bIns="30475" anchor="ctr" anchorCtr="0">
              <a:noAutofit/>
            </a:bodyPr>
            <a:lstStyle/>
            <a:p>
              <a:pPr marL="0" marR="0" lvl="0" indent="0" algn="ctr" rtl="0">
                <a:lnSpc>
                  <a:spcPct val="90000"/>
                </a:lnSpc>
                <a:spcBef>
                  <a:spcPts val="0"/>
                </a:spcBef>
                <a:spcAft>
                  <a:spcPts val="0"/>
                </a:spcAft>
                <a:buSzPct val="25000"/>
                <a:buNone/>
              </a:pPr>
              <a:r>
                <a:rPr lang="en-US" sz="1600">
                  <a:solidFill>
                    <a:schemeClr val="lt1"/>
                  </a:solidFill>
                  <a:latin typeface="Trebuchet MS"/>
                  <a:ea typeface="Trebuchet MS"/>
                  <a:cs typeface="Trebuchet MS"/>
                  <a:sym typeface="Trebuchet MS"/>
                </a:rPr>
                <a:t>Considered “Roman copies of Greek Originals” instead of Roman art</a:t>
              </a:r>
            </a:p>
          </p:txBody>
        </p:sp>
        <p:sp>
          <p:nvSpPr>
            <p:cNvPr id="317" name="Shape 317"/>
            <p:cNvSpPr/>
            <p:nvPr/>
          </p:nvSpPr>
          <p:spPr>
            <a:xfrm>
              <a:off x="5928698" y="0"/>
              <a:ext cx="2757041" cy="5534160"/>
            </a:xfrm>
            <a:prstGeom prst="roundRect">
              <a:avLst>
                <a:gd name="adj" fmla="val 10000"/>
              </a:avLst>
            </a:prstGeom>
            <a:solidFill>
              <a:srgbClr val="CDDBD8"/>
            </a:solidFill>
            <a:ln>
              <a:noFill/>
            </a:ln>
          </p:spPr>
          <p:txBody>
            <a:bodyPr wrap="square" lIns="91425" tIns="91425" rIns="91425" bIns="91425" anchor="ctr" anchorCtr="0">
              <a:noAutofit/>
            </a:bodyPr>
            <a:lstStyle/>
            <a:p>
              <a:pPr lvl="0">
                <a:spcBef>
                  <a:spcPts val="0"/>
                </a:spcBef>
                <a:buNone/>
              </a:pPr>
              <a:endParaRPr/>
            </a:p>
          </p:txBody>
        </p:sp>
        <p:sp>
          <p:nvSpPr>
            <p:cNvPr id="318" name="Shape 318"/>
            <p:cNvSpPr txBox="1"/>
            <p:nvPr/>
          </p:nvSpPr>
          <p:spPr>
            <a:xfrm>
              <a:off x="5928698" y="0"/>
              <a:ext cx="2757041" cy="1660248"/>
            </a:xfrm>
            <a:prstGeom prst="rect">
              <a:avLst/>
            </a:prstGeom>
            <a:noFill/>
            <a:ln>
              <a:noFill/>
            </a:ln>
          </p:spPr>
          <p:txBody>
            <a:bodyPr wrap="square" lIns="106675" tIns="106675" rIns="106675" bIns="106675" anchor="ctr" anchorCtr="0">
              <a:noAutofit/>
            </a:bodyPr>
            <a:lstStyle/>
            <a:p>
              <a:pPr marL="0" marR="0" lvl="0" indent="0" algn="ctr" rtl="0">
                <a:lnSpc>
                  <a:spcPct val="90000"/>
                </a:lnSpc>
                <a:spcBef>
                  <a:spcPts val="0"/>
                </a:spcBef>
                <a:spcAft>
                  <a:spcPts val="0"/>
                </a:spcAft>
                <a:buSzPct val="25000"/>
                <a:buNone/>
              </a:pPr>
              <a:r>
                <a:rPr lang="en-US" sz="2800">
                  <a:solidFill>
                    <a:schemeClr val="dk1"/>
                  </a:solidFill>
                  <a:latin typeface="Trebuchet MS"/>
                  <a:ea typeface="Trebuchet MS"/>
                  <a:cs typeface="Trebuchet MS"/>
                  <a:sym typeface="Trebuchet MS"/>
                </a:rPr>
                <a:t>Portraits of Private Citizens</a:t>
              </a:r>
            </a:p>
          </p:txBody>
        </p:sp>
        <p:sp>
          <p:nvSpPr>
            <p:cNvPr id="319" name="Shape 319"/>
            <p:cNvSpPr/>
            <p:nvPr/>
          </p:nvSpPr>
          <p:spPr>
            <a:xfrm>
              <a:off x="6204401" y="1660721"/>
              <a:ext cx="2205631" cy="1087241"/>
            </a:xfrm>
            <a:prstGeom prst="roundRect">
              <a:avLst>
                <a:gd name="adj" fmla="val 10000"/>
              </a:avLst>
            </a:prstGeom>
            <a:solidFill>
              <a:srgbClr val="482359"/>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20" name="Shape 320"/>
            <p:cNvSpPr txBox="1"/>
            <p:nvPr/>
          </p:nvSpPr>
          <p:spPr>
            <a:xfrm>
              <a:off x="6236246" y="1692565"/>
              <a:ext cx="2141943" cy="1023553"/>
            </a:xfrm>
            <a:prstGeom prst="rect">
              <a:avLst/>
            </a:prstGeom>
            <a:noFill/>
            <a:ln>
              <a:noFill/>
            </a:ln>
          </p:spPr>
          <p:txBody>
            <a:bodyPr wrap="square" lIns="40625" tIns="30475" rIns="40625" bIns="30475" anchor="ctr" anchorCtr="0">
              <a:noAutofit/>
            </a:bodyPr>
            <a:lstStyle/>
            <a:p>
              <a:pPr marL="0" marR="0" lvl="0" indent="0" algn="ctr" rtl="0">
                <a:lnSpc>
                  <a:spcPct val="90000"/>
                </a:lnSpc>
                <a:spcBef>
                  <a:spcPts val="0"/>
                </a:spcBef>
                <a:spcAft>
                  <a:spcPts val="0"/>
                </a:spcAft>
                <a:buSzPct val="25000"/>
                <a:buNone/>
              </a:pPr>
              <a:r>
                <a:rPr lang="en-US" sz="1600">
                  <a:solidFill>
                    <a:schemeClr val="lt1"/>
                  </a:solidFill>
                  <a:latin typeface="Trebuchet MS"/>
                  <a:ea typeface="Trebuchet MS"/>
                  <a:cs typeface="Trebuchet MS"/>
                  <a:sym typeface="Trebuchet MS"/>
                </a:rPr>
                <a:t>Realistic detail and individualized features</a:t>
              </a:r>
            </a:p>
          </p:txBody>
        </p:sp>
        <p:sp>
          <p:nvSpPr>
            <p:cNvPr id="321" name="Shape 321"/>
            <p:cNvSpPr/>
            <p:nvPr/>
          </p:nvSpPr>
          <p:spPr>
            <a:xfrm>
              <a:off x="6204401" y="2915230"/>
              <a:ext cx="2205631" cy="1087241"/>
            </a:xfrm>
            <a:prstGeom prst="roundRect">
              <a:avLst>
                <a:gd name="adj" fmla="val 10000"/>
              </a:avLst>
            </a:prstGeom>
            <a:solidFill>
              <a:srgbClr val="501F4F"/>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22" name="Shape 322"/>
            <p:cNvSpPr txBox="1"/>
            <p:nvPr/>
          </p:nvSpPr>
          <p:spPr>
            <a:xfrm>
              <a:off x="6236246" y="2947074"/>
              <a:ext cx="2141943" cy="1023553"/>
            </a:xfrm>
            <a:prstGeom prst="rect">
              <a:avLst/>
            </a:prstGeom>
            <a:noFill/>
            <a:ln>
              <a:noFill/>
            </a:ln>
          </p:spPr>
          <p:txBody>
            <a:bodyPr wrap="square" lIns="40625" tIns="30475" rIns="40625" bIns="30475" anchor="ctr" anchorCtr="0">
              <a:noAutofit/>
            </a:bodyPr>
            <a:lstStyle/>
            <a:p>
              <a:pPr marL="0" marR="0" lvl="0" indent="0" algn="ctr" rtl="0">
                <a:lnSpc>
                  <a:spcPct val="90000"/>
                </a:lnSpc>
                <a:spcBef>
                  <a:spcPts val="0"/>
                </a:spcBef>
                <a:spcAft>
                  <a:spcPts val="0"/>
                </a:spcAft>
                <a:buSzPct val="25000"/>
                <a:buNone/>
              </a:pPr>
              <a:r>
                <a:rPr lang="en-US" sz="1600">
                  <a:solidFill>
                    <a:schemeClr val="lt1"/>
                  </a:solidFill>
                  <a:latin typeface="Trebuchet MS"/>
                  <a:ea typeface="Trebuchet MS"/>
                  <a:cs typeface="Trebuchet MS"/>
                  <a:sym typeface="Trebuchet MS"/>
                </a:rPr>
                <a:t>Shows age and “imperfections”</a:t>
              </a:r>
            </a:p>
          </p:txBody>
        </p:sp>
        <p:sp>
          <p:nvSpPr>
            <p:cNvPr id="323" name="Shape 323"/>
            <p:cNvSpPr/>
            <p:nvPr/>
          </p:nvSpPr>
          <p:spPr>
            <a:xfrm>
              <a:off x="6204401" y="4169739"/>
              <a:ext cx="2205631" cy="1087241"/>
            </a:xfrm>
            <a:prstGeom prst="roundRect">
              <a:avLst>
                <a:gd name="adj" fmla="val 10000"/>
              </a:avLst>
            </a:prstGeom>
            <a:solidFill>
              <a:srgbClr val="471B38"/>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24" name="Shape 324"/>
            <p:cNvSpPr txBox="1"/>
            <p:nvPr/>
          </p:nvSpPr>
          <p:spPr>
            <a:xfrm>
              <a:off x="6236246" y="4201582"/>
              <a:ext cx="2141943" cy="1023553"/>
            </a:xfrm>
            <a:prstGeom prst="rect">
              <a:avLst/>
            </a:prstGeom>
            <a:noFill/>
            <a:ln>
              <a:noFill/>
            </a:ln>
          </p:spPr>
          <p:txBody>
            <a:bodyPr wrap="square" lIns="40625" tIns="30475" rIns="40625" bIns="30475" anchor="ctr" anchorCtr="0">
              <a:noAutofit/>
            </a:bodyPr>
            <a:lstStyle/>
            <a:p>
              <a:pPr marL="0" marR="0" lvl="0" indent="0" algn="ctr" rtl="0">
                <a:lnSpc>
                  <a:spcPct val="90000"/>
                </a:lnSpc>
                <a:spcBef>
                  <a:spcPts val="0"/>
                </a:spcBef>
                <a:spcAft>
                  <a:spcPts val="0"/>
                </a:spcAft>
                <a:buSzPct val="25000"/>
                <a:buNone/>
              </a:pPr>
              <a:r>
                <a:rPr lang="en-US" sz="1600">
                  <a:solidFill>
                    <a:schemeClr val="lt1"/>
                  </a:solidFill>
                  <a:latin typeface="Trebuchet MS"/>
                  <a:ea typeface="Trebuchet MS"/>
                  <a:cs typeface="Trebuchet MS"/>
                  <a:sym typeface="Trebuchet MS"/>
                </a:rPr>
                <a:t>“Warts and all”</a:t>
              </a:r>
            </a:p>
          </p:txBody>
        </p:sp>
      </p:grpSp>
      <p:sp>
        <p:nvSpPr>
          <p:cNvPr id="325" name="Shape 325"/>
          <p:cNvSpPr/>
          <p:nvPr/>
        </p:nvSpPr>
        <p:spPr>
          <a:xfrm>
            <a:off x="76200" y="914400"/>
            <a:ext cx="685799" cy="685799"/>
          </a:xfrm>
          <a:prstGeom prst="ellipse">
            <a:avLst/>
          </a:prstGeom>
          <a:solidFill>
            <a:schemeClr val="accent4"/>
          </a:solidFill>
          <a:ln w="25400" cap="flat" cmpd="sng">
            <a:solidFill>
              <a:srgbClr val="2A6A5E"/>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3200" b="1">
                <a:solidFill>
                  <a:schemeClr val="lt1"/>
                </a:solidFill>
                <a:latin typeface="Georgia"/>
                <a:ea typeface="Georgia"/>
                <a:cs typeface="Georgia"/>
                <a:sym typeface="Georgia"/>
              </a:rPr>
              <a:t>1</a:t>
            </a:r>
          </a:p>
        </p:txBody>
      </p:sp>
      <p:sp>
        <p:nvSpPr>
          <p:cNvPr id="326" name="Shape 326"/>
          <p:cNvSpPr/>
          <p:nvPr/>
        </p:nvSpPr>
        <p:spPr>
          <a:xfrm>
            <a:off x="3048000" y="914400"/>
            <a:ext cx="685799" cy="685799"/>
          </a:xfrm>
          <a:prstGeom prst="ellipse">
            <a:avLst/>
          </a:prstGeom>
          <a:solidFill>
            <a:schemeClr val="accent4"/>
          </a:solidFill>
          <a:ln w="25400" cap="flat" cmpd="sng">
            <a:solidFill>
              <a:srgbClr val="2A6A5E"/>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3200" b="1">
                <a:solidFill>
                  <a:schemeClr val="lt1"/>
                </a:solidFill>
                <a:latin typeface="Georgia"/>
                <a:ea typeface="Georgia"/>
                <a:cs typeface="Georgia"/>
                <a:sym typeface="Georgia"/>
              </a:rPr>
              <a:t>2</a:t>
            </a:r>
          </a:p>
        </p:txBody>
      </p:sp>
      <p:sp>
        <p:nvSpPr>
          <p:cNvPr id="327" name="Shape 327"/>
          <p:cNvSpPr/>
          <p:nvPr/>
        </p:nvSpPr>
        <p:spPr>
          <a:xfrm>
            <a:off x="5943600" y="914400"/>
            <a:ext cx="685799" cy="685799"/>
          </a:xfrm>
          <a:prstGeom prst="ellipse">
            <a:avLst/>
          </a:prstGeom>
          <a:solidFill>
            <a:schemeClr val="accent4"/>
          </a:solidFill>
          <a:ln w="25400" cap="flat" cmpd="sng">
            <a:solidFill>
              <a:srgbClr val="2A6A5E"/>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3200" b="1">
                <a:solidFill>
                  <a:schemeClr val="lt1"/>
                </a:solidFill>
                <a:latin typeface="Georgia"/>
                <a:ea typeface="Georgia"/>
                <a:cs typeface="Georgia"/>
                <a:sym typeface="Georgia"/>
              </a:rPr>
              <a:t>3</a:t>
            </a:r>
          </a:p>
        </p:txBody>
      </p:sp>
      <p:sp>
        <p:nvSpPr>
          <p:cNvPr id="328" name="Shape 328"/>
          <p:cNvSpPr txBox="1">
            <a:spLocks noGrp="1"/>
          </p:cNvSpPr>
          <p:nvPr>
            <p:ph type="body" idx="3"/>
          </p:nvPr>
        </p:nvSpPr>
        <p:spPr>
          <a:xfrm>
            <a:off x="0" y="-25400"/>
            <a:ext cx="9144000" cy="609599"/>
          </a:xfrm>
          <a:prstGeom prst="rect">
            <a:avLst/>
          </a:prstGeom>
          <a:noFill/>
          <a:ln>
            <a:noFill/>
          </a:ln>
        </p:spPr>
        <p:txBody>
          <a:bodyPr wrap="square" lIns="91425" tIns="45700" rIns="91425" bIns="45700" anchor="ctr" anchorCtr="0">
            <a:noAutofit/>
          </a:bodyPr>
          <a:lstStyle/>
          <a:p>
            <a:pPr marL="342900" marR="0" lvl="0" indent="-342900" algn="ctr" rtl="0">
              <a:spcBef>
                <a:spcPts val="0"/>
              </a:spcBef>
              <a:buClr>
                <a:schemeClr val="lt1"/>
              </a:buClr>
              <a:buSzPct val="25000"/>
              <a:buFont typeface="Arial"/>
              <a:buNone/>
            </a:pPr>
            <a:r>
              <a:rPr lang="en-US" sz="2400" b="0" i="0" u="none" strike="noStrike" cap="none">
                <a:solidFill>
                  <a:schemeClr val="lt1"/>
                </a:solidFill>
                <a:latin typeface="Trebuchet MS"/>
                <a:ea typeface="Trebuchet MS"/>
                <a:cs typeface="Trebuchet MS"/>
                <a:sym typeface="Trebuchet MS"/>
              </a:rPr>
              <a:t>Three Types of Ancient Roman Sculpture</a:t>
            </a:r>
          </a:p>
        </p:txBody>
      </p:sp>
    </p:spTree>
    <p:extLst>
      <p:ext uri="{BB962C8B-B14F-4D97-AF65-F5344CB8AC3E}">
        <p14:creationId xmlns:p14="http://schemas.microsoft.com/office/powerpoint/2010/main" val="4315439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ctrTitle"/>
          </p:nvPr>
        </p:nvSpPr>
        <p:spPr>
          <a:xfrm>
            <a:off x="311700" y="938541"/>
            <a:ext cx="8520600" cy="3587100"/>
          </a:xfrm>
          <a:prstGeom prst="rect">
            <a:avLst/>
          </a:prstGeom>
        </p:spPr>
        <p:txBody>
          <a:bodyPr wrap="square" lIns="91425" tIns="91425" rIns="91425" bIns="91425" anchor="ctr" anchorCtr="0">
            <a:noAutofit/>
          </a:bodyPr>
          <a:lstStyle/>
          <a:p>
            <a:pPr lvl="0">
              <a:spcBef>
                <a:spcPts val="0"/>
              </a:spcBef>
              <a:buNone/>
            </a:pPr>
            <a:r>
              <a:rPr lang="en-US"/>
              <a:t>Thought Greek and Roman statues didn’t have color?</a:t>
            </a:r>
          </a:p>
        </p:txBody>
      </p:sp>
      <p:sp>
        <p:nvSpPr>
          <p:cNvPr id="313" name="Shape 313"/>
          <p:cNvSpPr txBox="1">
            <a:spLocks noGrp="1"/>
          </p:cNvSpPr>
          <p:nvPr>
            <p:ph type="subTitle" idx="1"/>
          </p:nvPr>
        </p:nvSpPr>
        <p:spPr>
          <a:xfrm>
            <a:off x="311700" y="5187200"/>
            <a:ext cx="8520600" cy="941700"/>
          </a:xfrm>
          <a:prstGeom prst="rect">
            <a:avLst/>
          </a:prstGeom>
        </p:spPr>
        <p:txBody>
          <a:bodyPr wrap="square" lIns="91425" tIns="91425" rIns="91425" bIns="91425" anchor="ctr" anchorCtr="0">
            <a:noAutofit/>
          </a:bodyPr>
          <a:lstStyle/>
          <a:p>
            <a:pPr lvl="0">
              <a:spcBef>
                <a:spcPts val="0"/>
              </a:spcBef>
              <a:buNone/>
            </a:pPr>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descr="Using ultraviolet and raking light, archaeologist Vinzenz Brinkmann examines marble sculptures of Athena and Paris from the Temple of Aphaia, now in the Glyptothek in Munich. In the process, he reveals examples of physical evidence used to inform the recreations of the original color design and paint scheme of the statues.  Love art? Follow us on Google+ to stay in touch: http://bit.ly/gettygoogleplus  Video excerpted from Bunte Götter. © Stiftung Archaölogie 2005. Conceived and directed by Vinzenz Brinkmann. Assisted by Clemens Schmidlin and Franziska &amp; Jakob Brinkmann. Special thanks to the Staatliche Antikensammlungen and Glyptothek, Munich" title="Tracing the Colors of Ancient Sculpture">
            <a:hlinkClick r:id="rId3"/>
          </p:cNvPr>
          <p:cNvSpPr/>
          <p:nvPr/>
        </p:nvSpPr>
        <p:spPr>
          <a:xfrm>
            <a:off x="0" y="218931"/>
            <a:ext cx="8955154" cy="6639069"/>
          </a:xfrm>
          <a:prstGeom prst="rect">
            <a:avLst/>
          </a:prstGeom>
          <a:blipFill>
            <a:blip r:embed="rId4">
              <a:alphaModFix/>
            </a:blip>
            <a:stretch>
              <a:fillRect/>
            </a:stretch>
          </a:blipFill>
          <a:ln>
            <a:noFill/>
          </a:ln>
        </p:spPr>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ctrTitle"/>
          </p:nvPr>
        </p:nvSpPr>
        <p:spPr>
          <a:xfrm>
            <a:off x="61274" y="0"/>
            <a:ext cx="9082725" cy="6741875"/>
          </a:xfrm>
          <a:prstGeom prst="rect">
            <a:avLst/>
          </a:prstGeom>
        </p:spPr>
        <p:txBody>
          <a:bodyPr wrap="square" lIns="91425" tIns="91425" rIns="91425" bIns="91425" anchor="ctr" anchorCtr="0">
            <a:noAutofit/>
          </a:bodyPr>
          <a:lstStyle/>
          <a:p>
            <a:pPr lvl="0">
              <a:spcBef>
                <a:spcPts val="0"/>
              </a:spcBef>
              <a:buNone/>
            </a:pPr>
            <a:r>
              <a:rPr lang="en-US" sz="4000" b="0" dirty="0"/>
              <a:t>Tell whether the following statues are </a:t>
            </a:r>
            <a:r>
              <a:rPr lang="en-US" sz="4000" u="sng" dirty="0"/>
              <a:t>Greek </a:t>
            </a:r>
            <a:r>
              <a:rPr lang="en-US" sz="4000" b="0" dirty="0"/>
              <a:t>(which era: </a:t>
            </a:r>
            <a:r>
              <a:rPr lang="en-US" sz="4000" dirty="0"/>
              <a:t>Archaic</a:t>
            </a:r>
            <a:r>
              <a:rPr lang="en-US" sz="4000" b="0" dirty="0"/>
              <a:t>, </a:t>
            </a:r>
            <a:r>
              <a:rPr lang="en-US" sz="4000" dirty="0"/>
              <a:t>Classical</a:t>
            </a:r>
            <a:r>
              <a:rPr lang="en-US" sz="4000" b="0" dirty="0"/>
              <a:t>, or </a:t>
            </a:r>
            <a:r>
              <a:rPr lang="en-US" sz="4000" dirty="0"/>
              <a:t>Hellenistic</a:t>
            </a:r>
            <a:r>
              <a:rPr lang="en-US" sz="4000" b="0" dirty="0"/>
              <a:t>) or </a:t>
            </a:r>
            <a:r>
              <a:rPr lang="en-US" sz="4000" u="sng" dirty="0"/>
              <a:t>Roman</a:t>
            </a:r>
            <a:r>
              <a:rPr lang="en-US" sz="4000" b="0" dirty="0"/>
              <a:t>. Then tell </a:t>
            </a:r>
            <a:r>
              <a:rPr lang="en-US" sz="4000" dirty="0"/>
              <a:t>HOW YOU KNOW</a:t>
            </a:r>
            <a:r>
              <a:rPr lang="en-US" sz="4000" b="0" dirty="0"/>
              <a:t>. </a:t>
            </a:r>
          </a:p>
        </p:txBody>
      </p:sp>
      <p:sp>
        <p:nvSpPr>
          <p:cNvPr id="326" name="Shape 326"/>
          <p:cNvSpPr txBox="1">
            <a:spLocks noGrp="1"/>
          </p:cNvSpPr>
          <p:nvPr>
            <p:ph type="subTitle" idx="1"/>
          </p:nvPr>
        </p:nvSpPr>
        <p:spPr>
          <a:xfrm>
            <a:off x="311700" y="5187200"/>
            <a:ext cx="8520600" cy="941700"/>
          </a:xfrm>
          <a:prstGeom prst="rect">
            <a:avLst/>
          </a:prstGeom>
        </p:spPr>
        <p:txBody>
          <a:bodyPr wrap="square" lIns="91425" tIns="91425" rIns="91425" bIns="91425" anchor="ctr" anchorCtr="0">
            <a:noAutofit/>
          </a:bodyPr>
          <a:lstStyle/>
          <a:p>
            <a:pPr lvl="0">
              <a:spcBef>
                <a:spcPts val="0"/>
              </a:spcBef>
              <a:buNone/>
            </a:pPr>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Shape 91"/>
          <p:cNvSpPr txBox="1">
            <a:spLocks noGrp="1"/>
          </p:cNvSpPr>
          <p:nvPr>
            <p:ph type="subTitle" idx="1"/>
          </p:nvPr>
        </p:nvSpPr>
        <p:spPr>
          <a:xfrm>
            <a:off x="261450" y="547624"/>
            <a:ext cx="8621100" cy="1837767"/>
          </a:xfrm>
          <a:prstGeom prst="rect">
            <a:avLst/>
          </a:prstGeom>
          <a:noFill/>
          <a:ln w="9525" cap="flat" cmpd="sng">
            <a:solidFill>
              <a:srgbClr val="FFFFFF"/>
            </a:solidFill>
            <a:prstDash val="solid"/>
            <a:round/>
            <a:headEnd type="none" w="med" len="med"/>
            <a:tailEnd type="none" w="med" len="med"/>
          </a:ln>
        </p:spPr>
        <p:txBody>
          <a:bodyPr wrap="square" lIns="91425" tIns="91425" rIns="91425" bIns="91425" anchor="t" anchorCtr="0">
            <a:noAutofit/>
          </a:bodyPr>
          <a:lstStyle/>
          <a:p>
            <a:pPr lvl="0"/>
            <a:r>
              <a:rPr lang="en-US" sz="4000" b="1" u="sng" dirty="0" smtClean="0">
                <a:solidFill>
                  <a:srgbClr val="FFFFFF"/>
                </a:solidFill>
                <a:latin typeface="+mj-lt"/>
              </a:rPr>
              <a:t>Classical</a:t>
            </a:r>
            <a:r>
              <a:rPr lang="en-US" sz="4000" dirty="0" smtClean="0">
                <a:solidFill>
                  <a:srgbClr val="FFFFFF"/>
                </a:solidFill>
                <a:latin typeface="+mj-lt"/>
              </a:rPr>
              <a:t>-</a:t>
            </a:r>
            <a:r>
              <a:rPr lang="en-US" sz="4000" dirty="0">
                <a:solidFill>
                  <a:srgbClr val="FFFFFF"/>
                </a:solidFill>
                <a:latin typeface="+mj-lt"/>
              </a:rPr>
              <a:t>the art of ancient </a:t>
            </a:r>
            <a:r>
              <a:rPr lang="en-US" sz="4000" dirty="0" smtClean="0">
                <a:solidFill>
                  <a:srgbClr val="FFFFFF"/>
                </a:solidFill>
                <a:latin typeface="+mj-lt"/>
              </a:rPr>
              <a:t>Greece </a:t>
            </a:r>
            <a:r>
              <a:rPr lang="en-US" sz="4000" dirty="0">
                <a:solidFill>
                  <a:srgbClr val="FFFFFF"/>
                </a:solidFill>
                <a:latin typeface="+mj-lt"/>
              </a:rPr>
              <a:t>and </a:t>
            </a:r>
            <a:r>
              <a:rPr lang="en-US" sz="4000" dirty="0" smtClean="0">
                <a:solidFill>
                  <a:srgbClr val="FFFFFF"/>
                </a:solidFill>
                <a:latin typeface="+mj-lt"/>
              </a:rPr>
              <a:t>Rome</a:t>
            </a:r>
            <a:endParaRPr sz="4000" dirty="0">
              <a:solidFill>
                <a:srgbClr val="FFFFFF"/>
              </a:solidFill>
              <a:latin typeface="+mj-lt"/>
              <a:ea typeface="Arial"/>
              <a:cs typeface="Arial"/>
              <a:sym typeface="Arial"/>
            </a:endParaRPr>
          </a:p>
        </p:txBody>
      </p:sp>
      <p:pic>
        <p:nvPicPr>
          <p:cNvPr id="2" name="Picture 1"/>
          <p:cNvPicPr>
            <a:picLocks noChangeAspect="1"/>
          </p:cNvPicPr>
          <p:nvPr/>
        </p:nvPicPr>
        <p:blipFill>
          <a:blip r:embed="rId3"/>
          <a:stretch>
            <a:fillRect/>
          </a:stretch>
        </p:blipFill>
        <p:spPr>
          <a:xfrm>
            <a:off x="2599059" y="2208242"/>
            <a:ext cx="6196525" cy="378924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ctrTitle"/>
          </p:nvPr>
        </p:nvSpPr>
        <p:spPr>
          <a:xfrm>
            <a:off x="311700" y="522866"/>
            <a:ext cx="8520600" cy="3587100"/>
          </a:xfrm>
          <a:prstGeom prst="rect">
            <a:avLst/>
          </a:prstGeom>
        </p:spPr>
        <p:txBody>
          <a:bodyPr wrap="square" lIns="91425" tIns="91425" rIns="91425" bIns="91425" anchor="ctr" anchorCtr="0">
            <a:noAutofit/>
          </a:bodyPr>
          <a:lstStyle/>
          <a:p>
            <a:pPr lvl="0">
              <a:spcBef>
                <a:spcPts val="0"/>
              </a:spcBef>
              <a:buNone/>
            </a:pPr>
            <a:endParaRPr/>
          </a:p>
        </p:txBody>
      </p:sp>
      <p:sp>
        <p:nvSpPr>
          <p:cNvPr id="333" name="Shape 333"/>
          <p:cNvSpPr txBox="1">
            <a:spLocks noGrp="1"/>
          </p:cNvSpPr>
          <p:nvPr>
            <p:ph type="subTitle" idx="1"/>
          </p:nvPr>
        </p:nvSpPr>
        <p:spPr>
          <a:xfrm>
            <a:off x="311700" y="5187200"/>
            <a:ext cx="8520600" cy="941700"/>
          </a:xfrm>
          <a:prstGeom prst="rect">
            <a:avLst/>
          </a:prstGeom>
        </p:spPr>
        <p:txBody>
          <a:bodyPr wrap="square" lIns="91425" tIns="91425" rIns="91425" bIns="91425" anchor="ctr" anchorCtr="0">
            <a:noAutofit/>
          </a:bodyPr>
          <a:lstStyle/>
          <a:p>
            <a:pPr lvl="0">
              <a:spcBef>
                <a:spcPts val="0"/>
              </a:spcBef>
              <a:buNone/>
            </a:pPr>
            <a:endParaRPr/>
          </a:p>
        </p:txBody>
      </p:sp>
      <p:pic>
        <p:nvPicPr>
          <p:cNvPr id="334" name="Shape 334" descr="aurelius.JPG"/>
          <p:cNvPicPr preferRelativeResize="0"/>
          <p:nvPr/>
        </p:nvPicPr>
        <p:blipFill>
          <a:blip r:embed="rId3">
            <a:alphaModFix/>
          </a:blip>
          <a:stretch>
            <a:fillRect/>
          </a:stretch>
        </p:blipFill>
        <p:spPr>
          <a:xfrm>
            <a:off x="0" y="50150"/>
            <a:ext cx="9144000" cy="6663768"/>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ctrTitle"/>
          </p:nvPr>
        </p:nvSpPr>
        <p:spPr>
          <a:xfrm>
            <a:off x="311700" y="522866"/>
            <a:ext cx="8520600" cy="3587100"/>
          </a:xfrm>
          <a:prstGeom prst="rect">
            <a:avLst/>
          </a:prstGeom>
        </p:spPr>
        <p:txBody>
          <a:bodyPr wrap="square" lIns="91425" tIns="91425" rIns="91425" bIns="91425" anchor="ctr" anchorCtr="0">
            <a:noAutofit/>
          </a:bodyPr>
          <a:lstStyle/>
          <a:p>
            <a:pPr lvl="0">
              <a:spcBef>
                <a:spcPts val="0"/>
              </a:spcBef>
              <a:buNone/>
            </a:pPr>
            <a:endParaRPr/>
          </a:p>
        </p:txBody>
      </p:sp>
      <p:sp>
        <p:nvSpPr>
          <p:cNvPr id="341" name="Shape 341"/>
          <p:cNvSpPr txBox="1">
            <a:spLocks noGrp="1"/>
          </p:cNvSpPr>
          <p:nvPr>
            <p:ph type="subTitle" idx="1"/>
          </p:nvPr>
        </p:nvSpPr>
        <p:spPr>
          <a:xfrm>
            <a:off x="311700" y="5187200"/>
            <a:ext cx="8520600" cy="941700"/>
          </a:xfrm>
          <a:prstGeom prst="rect">
            <a:avLst/>
          </a:prstGeom>
        </p:spPr>
        <p:txBody>
          <a:bodyPr wrap="square" lIns="91425" tIns="91425" rIns="91425" bIns="91425" anchor="ctr" anchorCtr="0">
            <a:noAutofit/>
          </a:bodyPr>
          <a:lstStyle/>
          <a:p>
            <a:pPr lvl="0">
              <a:spcBef>
                <a:spcPts val="0"/>
              </a:spcBef>
              <a:buNone/>
            </a:pPr>
            <a:endParaRPr/>
          </a:p>
        </p:txBody>
      </p:sp>
      <p:pic>
        <p:nvPicPr>
          <p:cNvPr id="342" name="Shape 342" descr="3011231038_e0a9cba29c.jpg"/>
          <p:cNvPicPr preferRelativeResize="0"/>
          <p:nvPr/>
        </p:nvPicPr>
        <p:blipFill>
          <a:blip r:embed="rId3">
            <a:alphaModFix/>
          </a:blip>
          <a:stretch>
            <a:fillRect/>
          </a:stretch>
        </p:blipFill>
        <p:spPr>
          <a:xfrm>
            <a:off x="0" y="10"/>
            <a:ext cx="9144000" cy="6858016"/>
          </a:xfrm>
          <a:prstGeom prst="rect">
            <a:avLst/>
          </a:prstGeom>
          <a:noFill/>
          <a:ln>
            <a:noFill/>
          </a:ln>
        </p:spPr>
      </p:pic>
      <p:sp>
        <p:nvSpPr>
          <p:cNvPr id="343" name="Shape 343"/>
          <p:cNvSpPr/>
          <p:nvPr/>
        </p:nvSpPr>
        <p:spPr>
          <a:xfrm>
            <a:off x="4446225" y="6456350"/>
            <a:ext cx="1953600" cy="4884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ctrTitle"/>
          </p:nvPr>
        </p:nvSpPr>
        <p:spPr>
          <a:xfrm>
            <a:off x="311700" y="522866"/>
            <a:ext cx="8520600" cy="3587100"/>
          </a:xfrm>
          <a:prstGeom prst="rect">
            <a:avLst/>
          </a:prstGeom>
        </p:spPr>
        <p:txBody>
          <a:bodyPr wrap="square" lIns="91425" tIns="91425" rIns="91425" bIns="91425" anchor="ctr" anchorCtr="0">
            <a:noAutofit/>
          </a:bodyPr>
          <a:lstStyle/>
          <a:p>
            <a:pPr lvl="0">
              <a:spcBef>
                <a:spcPts val="0"/>
              </a:spcBef>
              <a:buNone/>
            </a:pPr>
            <a:endParaRPr/>
          </a:p>
        </p:txBody>
      </p:sp>
      <p:sp>
        <p:nvSpPr>
          <p:cNvPr id="350" name="Shape 350"/>
          <p:cNvSpPr txBox="1">
            <a:spLocks noGrp="1"/>
          </p:cNvSpPr>
          <p:nvPr>
            <p:ph type="subTitle" idx="1"/>
          </p:nvPr>
        </p:nvSpPr>
        <p:spPr>
          <a:xfrm>
            <a:off x="311700" y="5187200"/>
            <a:ext cx="8520600" cy="941700"/>
          </a:xfrm>
          <a:prstGeom prst="rect">
            <a:avLst/>
          </a:prstGeom>
        </p:spPr>
        <p:txBody>
          <a:bodyPr wrap="square" lIns="91425" tIns="91425" rIns="91425" bIns="91425" anchor="ctr" anchorCtr="0">
            <a:noAutofit/>
          </a:bodyPr>
          <a:lstStyle/>
          <a:p>
            <a:pPr lvl="0">
              <a:spcBef>
                <a:spcPts val="0"/>
              </a:spcBef>
              <a:buNone/>
            </a:pPr>
            <a:endParaRPr/>
          </a:p>
        </p:txBody>
      </p:sp>
      <p:pic>
        <p:nvPicPr>
          <p:cNvPr id="351" name="Shape 351" descr="scul2.jpg"/>
          <p:cNvPicPr preferRelativeResize="0"/>
          <p:nvPr/>
        </p:nvPicPr>
        <p:blipFill>
          <a:blip r:embed="rId3">
            <a:alphaModFix/>
          </a:blip>
          <a:stretch>
            <a:fillRect/>
          </a:stretch>
        </p:blipFill>
        <p:spPr>
          <a:xfrm>
            <a:off x="2468875" y="-1"/>
            <a:ext cx="4206236" cy="68580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ctrTitle"/>
          </p:nvPr>
        </p:nvSpPr>
        <p:spPr>
          <a:xfrm>
            <a:off x="311700" y="522866"/>
            <a:ext cx="8520600" cy="3587100"/>
          </a:xfrm>
          <a:prstGeom prst="rect">
            <a:avLst/>
          </a:prstGeom>
        </p:spPr>
        <p:txBody>
          <a:bodyPr wrap="square" lIns="91425" tIns="91425" rIns="91425" bIns="91425" anchor="ctr" anchorCtr="0">
            <a:noAutofit/>
          </a:bodyPr>
          <a:lstStyle/>
          <a:p>
            <a:pPr lvl="0">
              <a:spcBef>
                <a:spcPts val="0"/>
              </a:spcBef>
              <a:buNone/>
            </a:pPr>
            <a:endParaRPr/>
          </a:p>
        </p:txBody>
      </p:sp>
      <p:sp>
        <p:nvSpPr>
          <p:cNvPr id="358" name="Shape 358"/>
          <p:cNvSpPr txBox="1">
            <a:spLocks noGrp="1"/>
          </p:cNvSpPr>
          <p:nvPr>
            <p:ph type="subTitle" idx="1"/>
          </p:nvPr>
        </p:nvSpPr>
        <p:spPr>
          <a:xfrm>
            <a:off x="311700" y="5187200"/>
            <a:ext cx="8520600" cy="941700"/>
          </a:xfrm>
          <a:prstGeom prst="rect">
            <a:avLst/>
          </a:prstGeom>
        </p:spPr>
        <p:txBody>
          <a:bodyPr wrap="square" lIns="91425" tIns="91425" rIns="91425" bIns="91425" anchor="ctr" anchorCtr="0">
            <a:noAutofit/>
          </a:bodyPr>
          <a:lstStyle/>
          <a:p>
            <a:pPr lvl="0">
              <a:spcBef>
                <a:spcPts val="0"/>
              </a:spcBef>
              <a:buNone/>
            </a:pPr>
            <a:endParaRPr/>
          </a:p>
        </p:txBody>
      </p:sp>
      <p:pic>
        <p:nvPicPr>
          <p:cNvPr id="359" name="Shape 359" descr="4b3a77bdf99ca2604e9cf4fa6aa00162.jpg"/>
          <p:cNvPicPr preferRelativeResize="0"/>
          <p:nvPr/>
        </p:nvPicPr>
        <p:blipFill>
          <a:blip r:embed="rId3">
            <a:alphaModFix/>
          </a:blip>
          <a:stretch>
            <a:fillRect/>
          </a:stretch>
        </p:blipFill>
        <p:spPr>
          <a:xfrm>
            <a:off x="2568925" y="0"/>
            <a:ext cx="4006159" cy="6857999"/>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ctrTitle"/>
          </p:nvPr>
        </p:nvSpPr>
        <p:spPr>
          <a:xfrm>
            <a:off x="311700" y="522866"/>
            <a:ext cx="8520600" cy="3587100"/>
          </a:xfrm>
          <a:prstGeom prst="rect">
            <a:avLst/>
          </a:prstGeom>
        </p:spPr>
        <p:txBody>
          <a:bodyPr wrap="square" lIns="91425" tIns="91425" rIns="91425" bIns="91425" anchor="ctr" anchorCtr="0">
            <a:noAutofit/>
          </a:bodyPr>
          <a:lstStyle/>
          <a:p>
            <a:pPr lvl="0">
              <a:spcBef>
                <a:spcPts val="0"/>
              </a:spcBef>
              <a:buNone/>
            </a:pPr>
            <a:endParaRPr/>
          </a:p>
        </p:txBody>
      </p:sp>
      <p:sp>
        <p:nvSpPr>
          <p:cNvPr id="366" name="Shape 366"/>
          <p:cNvSpPr txBox="1">
            <a:spLocks noGrp="1"/>
          </p:cNvSpPr>
          <p:nvPr>
            <p:ph type="subTitle" idx="1"/>
          </p:nvPr>
        </p:nvSpPr>
        <p:spPr>
          <a:xfrm>
            <a:off x="311700" y="5187200"/>
            <a:ext cx="8520600" cy="941700"/>
          </a:xfrm>
          <a:prstGeom prst="rect">
            <a:avLst/>
          </a:prstGeom>
        </p:spPr>
        <p:txBody>
          <a:bodyPr wrap="square" lIns="91425" tIns="91425" rIns="91425" bIns="91425" anchor="ctr" anchorCtr="0">
            <a:noAutofit/>
          </a:bodyPr>
          <a:lstStyle/>
          <a:p>
            <a:pPr lvl="0">
              <a:spcBef>
                <a:spcPts val="0"/>
              </a:spcBef>
              <a:buNone/>
            </a:pPr>
            <a:endParaRPr/>
          </a:p>
        </p:txBody>
      </p:sp>
      <p:pic>
        <p:nvPicPr>
          <p:cNvPr id="367" name="Shape 367" descr="augustus_prima_det.jpg"/>
          <p:cNvPicPr preferRelativeResize="0"/>
          <p:nvPr/>
        </p:nvPicPr>
        <p:blipFill>
          <a:blip r:embed="rId3">
            <a:alphaModFix/>
          </a:blip>
          <a:stretch>
            <a:fillRect/>
          </a:stretch>
        </p:blipFill>
        <p:spPr>
          <a:xfrm>
            <a:off x="2354521" y="0"/>
            <a:ext cx="4434957" cy="68580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ctrTitle"/>
          </p:nvPr>
        </p:nvSpPr>
        <p:spPr>
          <a:xfrm>
            <a:off x="311700" y="522866"/>
            <a:ext cx="8520600" cy="3587100"/>
          </a:xfrm>
          <a:prstGeom prst="rect">
            <a:avLst/>
          </a:prstGeom>
        </p:spPr>
        <p:txBody>
          <a:bodyPr wrap="square" lIns="91425" tIns="91425" rIns="91425" bIns="91425" anchor="ctr" anchorCtr="0">
            <a:noAutofit/>
          </a:bodyPr>
          <a:lstStyle/>
          <a:p>
            <a:pPr lvl="0">
              <a:spcBef>
                <a:spcPts val="0"/>
              </a:spcBef>
              <a:buNone/>
            </a:pPr>
            <a:endParaRPr/>
          </a:p>
        </p:txBody>
      </p:sp>
      <p:sp>
        <p:nvSpPr>
          <p:cNvPr id="374" name="Shape 374"/>
          <p:cNvSpPr txBox="1">
            <a:spLocks noGrp="1"/>
          </p:cNvSpPr>
          <p:nvPr>
            <p:ph type="subTitle" idx="1"/>
          </p:nvPr>
        </p:nvSpPr>
        <p:spPr>
          <a:xfrm>
            <a:off x="311700" y="5187200"/>
            <a:ext cx="8520600" cy="941700"/>
          </a:xfrm>
          <a:prstGeom prst="rect">
            <a:avLst/>
          </a:prstGeom>
        </p:spPr>
        <p:txBody>
          <a:bodyPr wrap="square" lIns="91425" tIns="91425" rIns="91425" bIns="91425" anchor="ctr" anchorCtr="0">
            <a:noAutofit/>
          </a:bodyPr>
          <a:lstStyle/>
          <a:p>
            <a:pPr lvl="0">
              <a:spcBef>
                <a:spcPts val="0"/>
              </a:spcBef>
              <a:buNone/>
            </a:pPr>
            <a:endParaRPr/>
          </a:p>
        </p:txBody>
      </p:sp>
      <p:pic>
        <p:nvPicPr>
          <p:cNvPr id="375" name="Shape 375" descr="venusdemilo.jpg"/>
          <p:cNvPicPr preferRelativeResize="0"/>
          <p:nvPr/>
        </p:nvPicPr>
        <p:blipFill>
          <a:blip r:embed="rId3">
            <a:alphaModFix/>
          </a:blip>
          <a:stretch>
            <a:fillRect/>
          </a:stretch>
        </p:blipFill>
        <p:spPr>
          <a:xfrm>
            <a:off x="2528350" y="0"/>
            <a:ext cx="4087315" cy="6858000"/>
          </a:xfrm>
          <a:prstGeom prst="rect">
            <a:avLst/>
          </a:prstGeom>
          <a:noFill/>
          <a:ln>
            <a:noFill/>
          </a:ln>
        </p:spPr>
      </p:pic>
      <p:sp>
        <p:nvSpPr>
          <p:cNvPr id="376" name="Shape 376"/>
          <p:cNvSpPr/>
          <p:nvPr/>
        </p:nvSpPr>
        <p:spPr>
          <a:xfrm>
            <a:off x="3760425" y="3048150"/>
            <a:ext cx="2605875" cy="633850"/>
          </a:xfrm>
          <a:prstGeom prst="flowChartDecision">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a:spLocks noGrp="1"/>
          </p:cNvSpPr>
          <p:nvPr>
            <p:ph type="ctrTitle"/>
          </p:nvPr>
        </p:nvSpPr>
        <p:spPr>
          <a:xfrm>
            <a:off x="311700" y="522866"/>
            <a:ext cx="8520600" cy="3587100"/>
          </a:xfrm>
          <a:prstGeom prst="rect">
            <a:avLst/>
          </a:prstGeom>
        </p:spPr>
        <p:txBody>
          <a:bodyPr wrap="square" lIns="91425" tIns="91425" rIns="91425" bIns="91425" anchor="ctr" anchorCtr="0">
            <a:noAutofit/>
          </a:bodyPr>
          <a:lstStyle/>
          <a:p>
            <a:pPr lvl="0">
              <a:spcBef>
                <a:spcPts val="0"/>
              </a:spcBef>
              <a:buNone/>
            </a:pPr>
            <a:endParaRPr/>
          </a:p>
        </p:txBody>
      </p:sp>
      <p:sp>
        <p:nvSpPr>
          <p:cNvPr id="383" name="Shape 383"/>
          <p:cNvSpPr txBox="1">
            <a:spLocks noGrp="1"/>
          </p:cNvSpPr>
          <p:nvPr>
            <p:ph type="subTitle" idx="1"/>
          </p:nvPr>
        </p:nvSpPr>
        <p:spPr>
          <a:xfrm>
            <a:off x="311700" y="5187200"/>
            <a:ext cx="8520600" cy="941700"/>
          </a:xfrm>
          <a:prstGeom prst="rect">
            <a:avLst/>
          </a:prstGeom>
        </p:spPr>
        <p:txBody>
          <a:bodyPr wrap="square" lIns="91425" tIns="91425" rIns="91425" bIns="91425" anchor="ctr" anchorCtr="0">
            <a:noAutofit/>
          </a:bodyPr>
          <a:lstStyle/>
          <a:p>
            <a:pPr lvl="0">
              <a:spcBef>
                <a:spcPts val="0"/>
              </a:spcBef>
              <a:buNone/>
            </a:pPr>
            <a:endParaRPr/>
          </a:p>
        </p:txBody>
      </p:sp>
      <p:pic>
        <p:nvPicPr>
          <p:cNvPr id="384" name="Shape 384" descr="nurse_head.jpg"/>
          <p:cNvPicPr preferRelativeResize="0"/>
          <p:nvPr/>
        </p:nvPicPr>
        <p:blipFill>
          <a:blip r:embed="rId3">
            <a:alphaModFix/>
          </a:blip>
          <a:stretch>
            <a:fillRect/>
          </a:stretch>
        </p:blipFill>
        <p:spPr>
          <a:xfrm>
            <a:off x="1777377" y="0"/>
            <a:ext cx="5589256" cy="68580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ctrTitle"/>
          </p:nvPr>
        </p:nvSpPr>
        <p:spPr>
          <a:xfrm>
            <a:off x="311700" y="522866"/>
            <a:ext cx="8520600" cy="3587100"/>
          </a:xfrm>
          <a:prstGeom prst="rect">
            <a:avLst/>
          </a:prstGeom>
        </p:spPr>
        <p:txBody>
          <a:bodyPr wrap="square" lIns="91425" tIns="91425" rIns="91425" bIns="91425" anchor="ctr" anchorCtr="0">
            <a:noAutofit/>
          </a:bodyPr>
          <a:lstStyle/>
          <a:p>
            <a:pPr lvl="0">
              <a:spcBef>
                <a:spcPts val="0"/>
              </a:spcBef>
              <a:buNone/>
            </a:pPr>
            <a:endParaRPr/>
          </a:p>
        </p:txBody>
      </p:sp>
      <p:sp>
        <p:nvSpPr>
          <p:cNvPr id="391" name="Shape 391"/>
          <p:cNvSpPr txBox="1">
            <a:spLocks noGrp="1"/>
          </p:cNvSpPr>
          <p:nvPr>
            <p:ph type="subTitle" idx="1"/>
          </p:nvPr>
        </p:nvSpPr>
        <p:spPr>
          <a:xfrm>
            <a:off x="311700" y="5187200"/>
            <a:ext cx="8520600" cy="941700"/>
          </a:xfrm>
          <a:prstGeom prst="rect">
            <a:avLst/>
          </a:prstGeom>
        </p:spPr>
        <p:txBody>
          <a:bodyPr wrap="square" lIns="91425" tIns="91425" rIns="91425" bIns="91425" anchor="ctr" anchorCtr="0">
            <a:noAutofit/>
          </a:bodyPr>
          <a:lstStyle/>
          <a:p>
            <a:pPr lvl="0">
              <a:spcBef>
                <a:spcPts val="0"/>
              </a:spcBef>
              <a:buNone/>
            </a:pPr>
            <a:endParaRPr/>
          </a:p>
        </p:txBody>
      </p:sp>
      <p:pic>
        <p:nvPicPr>
          <p:cNvPr id="392" name="Shape 392" descr="GettyImages-103024916.jpg"/>
          <p:cNvPicPr preferRelativeResize="0"/>
          <p:nvPr/>
        </p:nvPicPr>
        <p:blipFill>
          <a:blip r:embed="rId3">
            <a:alphaModFix/>
          </a:blip>
          <a:stretch>
            <a:fillRect/>
          </a:stretch>
        </p:blipFill>
        <p:spPr>
          <a:xfrm>
            <a:off x="1864897" y="0"/>
            <a:ext cx="5376027" cy="680965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ctrTitle"/>
          </p:nvPr>
        </p:nvSpPr>
        <p:spPr>
          <a:xfrm>
            <a:off x="311700" y="522866"/>
            <a:ext cx="8520600" cy="3587100"/>
          </a:xfrm>
          <a:prstGeom prst="rect">
            <a:avLst/>
          </a:prstGeom>
        </p:spPr>
        <p:txBody>
          <a:bodyPr wrap="square" lIns="91425" tIns="91425" rIns="91425" bIns="91425" anchor="ctr" anchorCtr="0">
            <a:noAutofit/>
          </a:bodyPr>
          <a:lstStyle/>
          <a:p>
            <a:pPr lvl="0">
              <a:spcBef>
                <a:spcPts val="0"/>
              </a:spcBef>
              <a:buNone/>
            </a:pPr>
            <a:endParaRPr/>
          </a:p>
        </p:txBody>
      </p:sp>
      <p:sp>
        <p:nvSpPr>
          <p:cNvPr id="399" name="Shape 399"/>
          <p:cNvSpPr txBox="1">
            <a:spLocks noGrp="1"/>
          </p:cNvSpPr>
          <p:nvPr>
            <p:ph type="subTitle" idx="1"/>
          </p:nvPr>
        </p:nvSpPr>
        <p:spPr>
          <a:xfrm>
            <a:off x="311700" y="5187200"/>
            <a:ext cx="8520600" cy="941700"/>
          </a:xfrm>
          <a:prstGeom prst="rect">
            <a:avLst/>
          </a:prstGeom>
        </p:spPr>
        <p:txBody>
          <a:bodyPr wrap="square" lIns="91425" tIns="91425" rIns="91425" bIns="91425" anchor="ctr" anchorCtr="0">
            <a:noAutofit/>
          </a:bodyPr>
          <a:lstStyle/>
          <a:p>
            <a:pPr lvl="0">
              <a:spcBef>
                <a:spcPts val="0"/>
              </a:spcBef>
              <a:buNone/>
            </a:pPr>
            <a:endParaRPr/>
          </a:p>
        </p:txBody>
      </p:sp>
      <p:pic>
        <p:nvPicPr>
          <p:cNvPr id="400" name="Shape 400" descr="180px-Ludovisi_Gaul_Altemps_Inv8608_n3.jpg"/>
          <p:cNvPicPr preferRelativeResize="0"/>
          <p:nvPr/>
        </p:nvPicPr>
        <p:blipFill>
          <a:blip r:embed="rId3">
            <a:alphaModFix/>
          </a:blip>
          <a:stretch>
            <a:fillRect/>
          </a:stretch>
        </p:blipFill>
        <p:spPr>
          <a:xfrm>
            <a:off x="2311130" y="-4"/>
            <a:ext cx="4521740" cy="6858000"/>
          </a:xfrm>
          <a:prstGeom prst="rect">
            <a:avLst/>
          </a:prstGeom>
          <a:noFill/>
          <a:ln>
            <a:noFill/>
          </a:ln>
        </p:spPr>
      </p:pic>
      <p:sp>
        <p:nvSpPr>
          <p:cNvPr id="401" name="Shape 401"/>
          <p:cNvSpPr/>
          <p:nvPr/>
        </p:nvSpPr>
        <p:spPr>
          <a:xfrm>
            <a:off x="2709700" y="3805350"/>
            <a:ext cx="907200" cy="626400"/>
          </a:xfrm>
          <a:prstGeom prst="ellipse">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ctrTitle"/>
          </p:nvPr>
        </p:nvSpPr>
        <p:spPr>
          <a:xfrm>
            <a:off x="311700" y="522866"/>
            <a:ext cx="8520600" cy="3587100"/>
          </a:xfrm>
          <a:prstGeom prst="rect">
            <a:avLst/>
          </a:prstGeom>
        </p:spPr>
        <p:txBody>
          <a:bodyPr wrap="square" lIns="91425" tIns="91425" rIns="91425" bIns="91425" anchor="ctr" anchorCtr="0">
            <a:noAutofit/>
          </a:bodyPr>
          <a:lstStyle/>
          <a:p>
            <a:pPr lvl="0">
              <a:spcBef>
                <a:spcPts val="0"/>
              </a:spcBef>
              <a:buNone/>
            </a:pPr>
            <a:endParaRPr/>
          </a:p>
        </p:txBody>
      </p:sp>
      <p:sp>
        <p:nvSpPr>
          <p:cNvPr id="408" name="Shape 408"/>
          <p:cNvSpPr txBox="1">
            <a:spLocks noGrp="1"/>
          </p:cNvSpPr>
          <p:nvPr>
            <p:ph type="subTitle" idx="1"/>
          </p:nvPr>
        </p:nvSpPr>
        <p:spPr>
          <a:xfrm>
            <a:off x="311700" y="5187200"/>
            <a:ext cx="8520600" cy="941700"/>
          </a:xfrm>
          <a:prstGeom prst="rect">
            <a:avLst/>
          </a:prstGeom>
        </p:spPr>
        <p:txBody>
          <a:bodyPr wrap="square" lIns="91425" tIns="91425" rIns="91425" bIns="91425" anchor="ctr" anchorCtr="0">
            <a:noAutofit/>
          </a:bodyPr>
          <a:lstStyle/>
          <a:p>
            <a:pPr lvl="0">
              <a:spcBef>
                <a:spcPts val="0"/>
              </a:spcBef>
              <a:buNone/>
            </a:pPr>
            <a:endParaRPr/>
          </a:p>
        </p:txBody>
      </p:sp>
      <p:pic>
        <p:nvPicPr>
          <p:cNvPr id="409" name="Shape 409" descr="ceb5b0fd707373c5f9346f6b8f4027b6.jpg"/>
          <p:cNvPicPr preferRelativeResize="0"/>
          <p:nvPr/>
        </p:nvPicPr>
        <p:blipFill>
          <a:blip r:embed="rId3">
            <a:alphaModFix/>
          </a:blip>
          <a:stretch>
            <a:fillRect/>
          </a:stretch>
        </p:blipFill>
        <p:spPr>
          <a:xfrm>
            <a:off x="2469238" y="0"/>
            <a:ext cx="4205521" cy="6857999"/>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Shape 91"/>
          <p:cNvSpPr txBox="1">
            <a:spLocks noGrp="1"/>
          </p:cNvSpPr>
          <p:nvPr>
            <p:ph type="subTitle" idx="1"/>
          </p:nvPr>
        </p:nvSpPr>
        <p:spPr>
          <a:xfrm>
            <a:off x="261450" y="547624"/>
            <a:ext cx="8621100" cy="5145810"/>
          </a:xfrm>
          <a:prstGeom prst="rect">
            <a:avLst/>
          </a:prstGeom>
          <a:noFill/>
          <a:ln w="9525" cap="flat" cmpd="sng">
            <a:solidFill>
              <a:srgbClr val="FFFFFF"/>
            </a:solidFill>
            <a:prstDash val="solid"/>
            <a:round/>
            <a:headEnd type="none" w="med" len="med"/>
            <a:tailEnd type="none" w="med" len="med"/>
          </a:ln>
        </p:spPr>
        <p:txBody>
          <a:bodyPr wrap="square" lIns="91425" tIns="91425" rIns="91425" bIns="91425" anchor="t" anchorCtr="0">
            <a:noAutofit/>
          </a:bodyPr>
          <a:lstStyle/>
          <a:p>
            <a:pPr marL="0" lvl="0" indent="0">
              <a:spcBef>
                <a:spcPts val="0"/>
              </a:spcBef>
              <a:buNone/>
            </a:pPr>
            <a:r>
              <a:rPr lang="en-US" sz="4000" b="1" u="sng" dirty="0">
                <a:solidFill>
                  <a:srgbClr val="FFFFFF"/>
                </a:solidFill>
                <a:latin typeface="+mj-lt"/>
              </a:rPr>
              <a:t>stylized</a:t>
            </a:r>
            <a:r>
              <a:rPr lang="en-US" sz="4000" b="1" dirty="0">
                <a:solidFill>
                  <a:srgbClr val="FFFFFF"/>
                </a:solidFill>
                <a:latin typeface="+mj-lt"/>
              </a:rPr>
              <a:t> </a:t>
            </a:r>
            <a:r>
              <a:rPr lang="en-US" sz="4000" dirty="0">
                <a:solidFill>
                  <a:srgbClr val="FFFFFF"/>
                </a:solidFill>
                <a:latin typeface="+mj-lt"/>
              </a:rPr>
              <a:t>- </a:t>
            </a:r>
            <a:r>
              <a:rPr lang="en-US" sz="4000" dirty="0">
                <a:solidFill>
                  <a:srgbClr val="FFFFFF"/>
                </a:solidFill>
                <a:latin typeface="+mj-lt"/>
                <a:ea typeface="Arial"/>
                <a:cs typeface="Arial"/>
                <a:sym typeface="Arial"/>
              </a:rPr>
              <a:t>represented in a non-naturalistic conventional form</a:t>
            </a:r>
            <a:r>
              <a:rPr lang="en-US" sz="4000" dirty="0" smtClean="0">
                <a:solidFill>
                  <a:srgbClr val="FFFFFF"/>
                </a:solidFill>
                <a:latin typeface="+mj-lt"/>
                <a:ea typeface="Arial"/>
                <a:cs typeface="Arial"/>
                <a:sym typeface="Arial"/>
              </a:rPr>
              <a:t>.</a:t>
            </a:r>
          </a:p>
          <a:p>
            <a:pPr marL="0" lvl="0" indent="0">
              <a:spcBef>
                <a:spcPts val="0"/>
              </a:spcBef>
              <a:buNone/>
            </a:pPr>
            <a:r>
              <a:rPr lang="en-US" sz="4000" dirty="0" smtClean="0">
                <a:solidFill>
                  <a:srgbClr val="FFFFFF"/>
                </a:solidFill>
                <a:latin typeface="+mj-lt"/>
                <a:ea typeface="Arial"/>
                <a:cs typeface="Arial"/>
                <a:sym typeface="Arial"/>
              </a:rPr>
              <a:t> </a:t>
            </a:r>
          </a:p>
          <a:p>
            <a:pPr lvl="0"/>
            <a:r>
              <a:rPr lang="en-US" sz="4000" b="1" u="sng" dirty="0">
                <a:solidFill>
                  <a:srgbClr val="FFFFFF"/>
                </a:solidFill>
                <a:latin typeface="+mj-lt"/>
              </a:rPr>
              <a:t>Anatomical</a:t>
            </a:r>
            <a:r>
              <a:rPr lang="en-US" sz="4000" dirty="0">
                <a:solidFill>
                  <a:srgbClr val="FFFFFF"/>
                </a:solidFill>
                <a:latin typeface="+mj-lt"/>
              </a:rPr>
              <a:t> </a:t>
            </a:r>
            <a:r>
              <a:rPr lang="en-US" sz="4000" dirty="0" smtClean="0">
                <a:solidFill>
                  <a:srgbClr val="FFFFFF"/>
                </a:solidFill>
                <a:latin typeface="+mj-lt"/>
              </a:rPr>
              <a:t>-  </a:t>
            </a:r>
            <a:r>
              <a:rPr lang="en-US" sz="4000" dirty="0">
                <a:solidFill>
                  <a:srgbClr val="FFFFFF"/>
                </a:solidFill>
                <a:latin typeface="+mj-lt"/>
              </a:rPr>
              <a:t>of or relating to bodily structure </a:t>
            </a:r>
            <a:endParaRPr lang="en-US" sz="4000" dirty="0" smtClean="0">
              <a:solidFill>
                <a:srgbClr val="FFFFFF"/>
              </a:solidFill>
              <a:latin typeface="+mj-lt"/>
            </a:endParaRPr>
          </a:p>
          <a:p>
            <a:pPr lvl="0"/>
            <a:endParaRPr sz="3200" dirty="0">
              <a:solidFill>
                <a:srgbClr val="FFFFFF"/>
              </a:solidFill>
              <a:latin typeface="Arial"/>
              <a:ea typeface="Arial"/>
              <a:cs typeface="Arial"/>
              <a:sym typeface="Arial"/>
            </a:endParaRPr>
          </a:p>
          <a:p>
            <a:pPr lvl="0">
              <a:spcBef>
                <a:spcPts val="0"/>
              </a:spcBef>
              <a:buNone/>
            </a:pPr>
            <a:endParaRPr sz="3200" dirty="0"/>
          </a:p>
        </p:txBody>
      </p:sp>
    </p:spTree>
    <p:extLst>
      <p:ext uri="{BB962C8B-B14F-4D97-AF65-F5344CB8AC3E}">
        <p14:creationId xmlns:p14="http://schemas.microsoft.com/office/powerpoint/2010/main" val="307151491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ctrTitle"/>
          </p:nvPr>
        </p:nvSpPr>
        <p:spPr>
          <a:xfrm>
            <a:off x="311700" y="522866"/>
            <a:ext cx="8520600" cy="3587100"/>
          </a:xfrm>
          <a:prstGeom prst="rect">
            <a:avLst/>
          </a:prstGeom>
        </p:spPr>
        <p:txBody>
          <a:bodyPr wrap="square" lIns="91425" tIns="91425" rIns="91425" bIns="91425" anchor="ctr" anchorCtr="0">
            <a:noAutofit/>
          </a:bodyPr>
          <a:lstStyle/>
          <a:p>
            <a:pPr lvl="0">
              <a:spcBef>
                <a:spcPts val="0"/>
              </a:spcBef>
              <a:buNone/>
            </a:pPr>
            <a:endParaRPr/>
          </a:p>
        </p:txBody>
      </p:sp>
      <p:sp>
        <p:nvSpPr>
          <p:cNvPr id="416" name="Shape 416"/>
          <p:cNvSpPr txBox="1">
            <a:spLocks noGrp="1"/>
          </p:cNvSpPr>
          <p:nvPr>
            <p:ph type="subTitle" idx="1"/>
          </p:nvPr>
        </p:nvSpPr>
        <p:spPr>
          <a:xfrm>
            <a:off x="311700" y="5187200"/>
            <a:ext cx="8520600" cy="941700"/>
          </a:xfrm>
          <a:prstGeom prst="rect">
            <a:avLst/>
          </a:prstGeom>
        </p:spPr>
        <p:txBody>
          <a:bodyPr wrap="square" lIns="91425" tIns="91425" rIns="91425" bIns="91425" anchor="ctr" anchorCtr="0">
            <a:noAutofit/>
          </a:bodyPr>
          <a:lstStyle/>
          <a:p>
            <a:pPr lvl="0">
              <a:spcBef>
                <a:spcPts val="0"/>
              </a:spcBef>
              <a:buNone/>
            </a:pPr>
            <a:endParaRPr/>
          </a:p>
        </p:txBody>
      </p:sp>
      <p:pic>
        <p:nvPicPr>
          <p:cNvPr id="417" name="Shape 417" descr="hb_32.11.2.jpg"/>
          <p:cNvPicPr preferRelativeResize="0"/>
          <p:nvPr/>
        </p:nvPicPr>
        <p:blipFill>
          <a:blip r:embed="rId3">
            <a:alphaModFix/>
          </a:blip>
          <a:stretch>
            <a:fillRect/>
          </a:stretch>
        </p:blipFill>
        <p:spPr>
          <a:xfrm>
            <a:off x="1885950" y="0"/>
            <a:ext cx="5372100" cy="6858000"/>
          </a:xfrm>
          <a:prstGeom prst="rect">
            <a:avLst/>
          </a:prstGeom>
          <a:noFill/>
          <a:ln>
            <a:noFill/>
          </a:ln>
        </p:spPr>
      </p:pic>
      <p:sp>
        <p:nvSpPr>
          <p:cNvPr id="418" name="Shape 418"/>
          <p:cNvSpPr/>
          <p:nvPr/>
        </p:nvSpPr>
        <p:spPr>
          <a:xfrm>
            <a:off x="3789700" y="4345350"/>
            <a:ext cx="1198800" cy="643500"/>
          </a:xfrm>
          <a:prstGeom prst="dodecagon">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a:spLocks noGrp="1"/>
          </p:cNvSpPr>
          <p:nvPr>
            <p:ph type="ctrTitle"/>
          </p:nvPr>
        </p:nvSpPr>
        <p:spPr>
          <a:xfrm>
            <a:off x="311700" y="522866"/>
            <a:ext cx="8520600" cy="3587100"/>
          </a:xfrm>
          <a:prstGeom prst="rect">
            <a:avLst/>
          </a:prstGeom>
        </p:spPr>
        <p:txBody>
          <a:bodyPr wrap="square" lIns="91425" tIns="91425" rIns="91425" bIns="91425" anchor="ctr" anchorCtr="0">
            <a:noAutofit/>
          </a:bodyPr>
          <a:lstStyle/>
          <a:p>
            <a:pPr lvl="0">
              <a:spcBef>
                <a:spcPts val="0"/>
              </a:spcBef>
              <a:buNone/>
            </a:pPr>
            <a:endParaRPr/>
          </a:p>
        </p:txBody>
      </p:sp>
      <p:sp>
        <p:nvSpPr>
          <p:cNvPr id="425" name="Shape 425"/>
          <p:cNvSpPr txBox="1">
            <a:spLocks noGrp="1"/>
          </p:cNvSpPr>
          <p:nvPr>
            <p:ph type="subTitle" idx="1"/>
          </p:nvPr>
        </p:nvSpPr>
        <p:spPr>
          <a:xfrm>
            <a:off x="311700" y="5187200"/>
            <a:ext cx="8520600" cy="941700"/>
          </a:xfrm>
          <a:prstGeom prst="rect">
            <a:avLst/>
          </a:prstGeom>
        </p:spPr>
        <p:txBody>
          <a:bodyPr wrap="square" lIns="91425" tIns="91425" rIns="91425" bIns="91425" anchor="ctr" anchorCtr="0">
            <a:noAutofit/>
          </a:bodyPr>
          <a:lstStyle/>
          <a:p>
            <a:pPr lvl="0">
              <a:spcBef>
                <a:spcPts val="0"/>
              </a:spcBef>
              <a:buNone/>
            </a:pPr>
            <a:endParaRPr/>
          </a:p>
        </p:txBody>
      </p:sp>
      <p:pic>
        <p:nvPicPr>
          <p:cNvPr id="426" name="Shape 426" descr="150630-herakles_farnese_man_napoli_inv6001_n01.jpg"/>
          <p:cNvPicPr preferRelativeResize="0"/>
          <p:nvPr/>
        </p:nvPicPr>
        <p:blipFill>
          <a:blip r:embed="rId3">
            <a:alphaModFix/>
          </a:blip>
          <a:stretch>
            <a:fillRect/>
          </a:stretch>
        </p:blipFill>
        <p:spPr>
          <a:xfrm>
            <a:off x="2611775" y="0"/>
            <a:ext cx="3920481" cy="6858000"/>
          </a:xfrm>
          <a:prstGeom prst="rect">
            <a:avLst/>
          </a:prstGeom>
          <a:noFill/>
          <a:ln>
            <a:noFill/>
          </a:ln>
        </p:spPr>
      </p:pic>
      <p:sp>
        <p:nvSpPr>
          <p:cNvPr id="427" name="Shape 427"/>
          <p:cNvSpPr/>
          <p:nvPr/>
        </p:nvSpPr>
        <p:spPr>
          <a:xfrm>
            <a:off x="3001300" y="2973750"/>
            <a:ext cx="2073600" cy="615600"/>
          </a:xfrm>
          <a:prstGeom prst="verticalScroll">
            <a:avLst>
              <a:gd name="adj" fmla="val 1250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Shape 433"/>
          <p:cNvSpPr txBox="1">
            <a:spLocks noGrp="1"/>
          </p:cNvSpPr>
          <p:nvPr>
            <p:ph type="ctrTitle"/>
          </p:nvPr>
        </p:nvSpPr>
        <p:spPr>
          <a:xfrm>
            <a:off x="311700" y="522866"/>
            <a:ext cx="8520600" cy="3587100"/>
          </a:xfrm>
          <a:prstGeom prst="rect">
            <a:avLst/>
          </a:prstGeom>
        </p:spPr>
        <p:txBody>
          <a:bodyPr wrap="square" lIns="91425" tIns="91425" rIns="91425" bIns="91425" anchor="ctr" anchorCtr="0">
            <a:noAutofit/>
          </a:bodyPr>
          <a:lstStyle/>
          <a:p>
            <a:pPr lvl="0">
              <a:spcBef>
                <a:spcPts val="0"/>
              </a:spcBef>
              <a:buNone/>
            </a:pPr>
            <a:endParaRPr/>
          </a:p>
        </p:txBody>
      </p:sp>
      <p:sp>
        <p:nvSpPr>
          <p:cNvPr id="434" name="Shape 434"/>
          <p:cNvSpPr txBox="1">
            <a:spLocks noGrp="1"/>
          </p:cNvSpPr>
          <p:nvPr>
            <p:ph type="subTitle" idx="1"/>
          </p:nvPr>
        </p:nvSpPr>
        <p:spPr>
          <a:xfrm>
            <a:off x="311700" y="5187200"/>
            <a:ext cx="8520600" cy="941700"/>
          </a:xfrm>
          <a:prstGeom prst="rect">
            <a:avLst/>
          </a:prstGeom>
        </p:spPr>
        <p:txBody>
          <a:bodyPr wrap="square" lIns="91425" tIns="91425" rIns="91425" bIns="91425" anchor="ctr" anchorCtr="0">
            <a:noAutofit/>
          </a:bodyPr>
          <a:lstStyle/>
          <a:p>
            <a:pPr lvl="0">
              <a:spcBef>
                <a:spcPts val="0"/>
              </a:spcBef>
              <a:buNone/>
            </a:pPr>
            <a:endParaRPr/>
          </a:p>
        </p:txBody>
      </p:sp>
      <p:pic>
        <p:nvPicPr>
          <p:cNvPr id="435" name="Shape 435" descr="220px-Netuno19b.jpg"/>
          <p:cNvPicPr preferRelativeResize="0"/>
          <p:nvPr/>
        </p:nvPicPr>
        <p:blipFill>
          <a:blip r:embed="rId3">
            <a:alphaModFix/>
          </a:blip>
          <a:stretch>
            <a:fillRect/>
          </a:stretch>
        </p:blipFill>
        <p:spPr>
          <a:xfrm>
            <a:off x="1887379" y="-4"/>
            <a:ext cx="5369236" cy="6858000"/>
          </a:xfrm>
          <a:prstGeom prst="rect">
            <a:avLst/>
          </a:prstGeom>
          <a:noFill/>
          <a:ln>
            <a:noFill/>
          </a:ln>
        </p:spPr>
      </p:pic>
      <p:sp>
        <p:nvSpPr>
          <p:cNvPr id="436" name="Shape 436"/>
          <p:cNvSpPr/>
          <p:nvPr/>
        </p:nvSpPr>
        <p:spPr>
          <a:xfrm>
            <a:off x="4210900" y="3222150"/>
            <a:ext cx="864000" cy="691200"/>
          </a:xfrm>
          <a:prstGeom prst="star7">
            <a:avLst>
              <a:gd name="adj" fmla="val 34601"/>
              <a:gd name="hf" fmla="val 102572"/>
              <a:gd name="vf" fmla="val 10521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a:spLocks noGrp="1"/>
          </p:cNvSpPr>
          <p:nvPr>
            <p:ph type="ctrTitle"/>
          </p:nvPr>
        </p:nvSpPr>
        <p:spPr>
          <a:xfrm>
            <a:off x="311700" y="522866"/>
            <a:ext cx="8520600" cy="3587100"/>
          </a:xfrm>
          <a:prstGeom prst="rect">
            <a:avLst/>
          </a:prstGeom>
        </p:spPr>
        <p:txBody>
          <a:bodyPr wrap="square" lIns="91425" tIns="91425" rIns="91425" bIns="91425" anchor="ctr" anchorCtr="0">
            <a:noAutofit/>
          </a:bodyPr>
          <a:lstStyle/>
          <a:p>
            <a:pPr lvl="0">
              <a:spcBef>
                <a:spcPts val="0"/>
              </a:spcBef>
              <a:buNone/>
            </a:pPr>
            <a:endParaRPr/>
          </a:p>
        </p:txBody>
      </p:sp>
      <p:sp>
        <p:nvSpPr>
          <p:cNvPr id="443" name="Shape 443"/>
          <p:cNvSpPr txBox="1">
            <a:spLocks noGrp="1"/>
          </p:cNvSpPr>
          <p:nvPr>
            <p:ph type="subTitle" idx="1"/>
          </p:nvPr>
        </p:nvSpPr>
        <p:spPr>
          <a:xfrm>
            <a:off x="311700" y="5187200"/>
            <a:ext cx="8520600" cy="941700"/>
          </a:xfrm>
          <a:prstGeom prst="rect">
            <a:avLst/>
          </a:prstGeom>
        </p:spPr>
        <p:txBody>
          <a:bodyPr wrap="square" lIns="91425" tIns="91425" rIns="91425" bIns="91425" anchor="ctr" anchorCtr="0">
            <a:noAutofit/>
          </a:bodyPr>
          <a:lstStyle/>
          <a:p>
            <a:pPr lvl="0">
              <a:spcBef>
                <a:spcPts val="0"/>
              </a:spcBef>
              <a:buNone/>
            </a:pPr>
            <a:endParaRPr/>
          </a:p>
        </p:txBody>
      </p:sp>
      <p:pic>
        <p:nvPicPr>
          <p:cNvPr id="444" name="Shape 444" descr="aphroditedoryphoros.jpg"/>
          <p:cNvPicPr preferRelativeResize="0"/>
          <p:nvPr/>
        </p:nvPicPr>
        <p:blipFill>
          <a:blip r:embed="rId3">
            <a:alphaModFix/>
          </a:blip>
          <a:stretch>
            <a:fillRect/>
          </a:stretch>
        </p:blipFill>
        <p:spPr>
          <a:xfrm>
            <a:off x="471599" y="0"/>
            <a:ext cx="8200803" cy="6858000"/>
          </a:xfrm>
          <a:prstGeom prst="rect">
            <a:avLst/>
          </a:prstGeom>
          <a:noFill/>
          <a:ln>
            <a:noFill/>
          </a:ln>
        </p:spPr>
      </p:pic>
      <p:sp>
        <p:nvSpPr>
          <p:cNvPr id="445" name="Shape 445"/>
          <p:cNvSpPr/>
          <p:nvPr/>
        </p:nvSpPr>
        <p:spPr>
          <a:xfrm>
            <a:off x="1446100" y="1850550"/>
            <a:ext cx="1382400" cy="216000"/>
          </a:xfrm>
          <a:prstGeom prst="heptagon">
            <a:avLst>
              <a:gd name="hf" fmla="val 102572"/>
              <a:gd name="vf" fmla="val 10521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46" name="Shape 446"/>
          <p:cNvSpPr/>
          <p:nvPr/>
        </p:nvSpPr>
        <p:spPr>
          <a:xfrm>
            <a:off x="6187300" y="3168150"/>
            <a:ext cx="1263600" cy="669600"/>
          </a:xfrm>
          <a:prstGeom prst="quadArrow">
            <a:avLst>
              <a:gd name="adj1" fmla="val 22500"/>
              <a:gd name="adj2" fmla="val 22500"/>
              <a:gd name="adj3" fmla="val 2250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Shape 452"/>
          <p:cNvSpPr txBox="1">
            <a:spLocks noGrp="1"/>
          </p:cNvSpPr>
          <p:nvPr>
            <p:ph type="ctrTitle"/>
          </p:nvPr>
        </p:nvSpPr>
        <p:spPr>
          <a:xfrm>
            <a:off x="311700" y="522866"/>
            <a:ext cx="8520600" cy="3587100"/>
          </a:xfrm>
          <a:prstGeom prst="rect">
            <a:avLst/>
          </a:prstGeom>
        </p:spPr>
        <p:txBody>
          <a:bodyPr wrap="square" lIns="91425" tIns="91425" rIns="91425" bIns="91425" anchor="ctr" anchorCtr="0">
            <a:noAutofit/>
          </a:bodyPr>
          <a:lstStyle/>
          <a:p>
            <a:pPr lvl="0">
              <a:spcBef>
                <a:spcPts val="0"/>
              </a:spcBef>
              <a:buNone/>
            </a:pPr>
            <a:endParaRPr/>
          </a:p>
        </p:txBody>
      </p:sp>
      <p:sp>
        <p:nvSpPr>
          <p:cNvPr id="453" name="Shape 453"/>
          <p:cNvSpPr txBox="1">
            <a:spLocks noGrp="1"/>
          </p:cNvSpPr>
          <p:nvPr>
            <p:ph type="subTitle" idx="1"/>
          </p:nvPr>
        </p:nvSpPr>
        <p:spPr>
          <a:xfrm>
            <a:off x="311700" y="5187200"/>
            <a:ext cx="8520600" cy="941700"/>
          </a:xfrm>
          <a:prstGeom prst="rect">
            <a:avLst/>
          </a:prstGeom>
        </p:spPr>
        <p:txBody>
          <a:bodyPr wrap="square" lIns="91425" tIns="91425" rIns="91425" bIns="91425" anchor="ctr" anchorCtr="0">
            <a:noAutofit/>
          </a:bodyPr>
          <a:lstStyle/>
          <a:p>
            <a:pPr lvl="0">
              <a:spcBef>
                <a:spcPts val="0"/>
              </a:spcBef>
              <a:buNone/>
            </a:pPr>
            <a:endParaRPr/>
          </a:p>
        </p:txBody>
      </p:sp>
      <p:pic>
        <p:nvPicPr>
          <p:cNvPr id="454" name="Shape 454" descr="2archaic_head-of-rampin-horseman-620-480-b-c.jpg"/>
          <p:cNvPicPr preferRelativeResize="0"/>
          <p:nvPr/>
        </p:nvPicPr>
        <p:blipFill rotWithShape="1">
          <a:blip r:embed="rId3">
            <a:alphaModFix/>
          </a:blip>
          <a:srcRect b="4988"/>
          <a:stretch/>
        </p:blipFill>
        <p:spPr>
          <a:xfrm>
            <a:off x="1987325" y="0"/>
            <a:ext cx="5440543" cy="6857999"/>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Shape 460"/>
          <p:cNvSpPr txBox="1">
            <a:spLocks noGrp="1"/>
          </p:cNvSpPr>
          <p:nvPr>
            <p:ph type="ctrTitle"/>
          </p:nvPr>
        </p:nvSpPr>
        <p:spPr>
          <a:xfrm>
            <a:off x="311700" y="522866"/>
            <a:ext cx="8520600" cy="3587100"/>
          </a:xfrm>
          <a:prstGeom prst="rect">
            <a:avLst/>
          </a:prstGeom>
        </p:spPr>
        <p:txBody>
          <a:bodyPr wrap="square" lIns="91425" tIns="91425" rIns="91425" bIns="91425" anchor="ctr" anchorCtr="0">
            <a:noAutofit/>
          </a:bodyPr>
          <a:lstStyle/>
          <a:p>
            <a:pPr lvl="0">
              <a:spcBef>
                <a:spcPts val="0"/>
              </a:spcBef>
              <a:buNone/>
            </a:pPr>
            <a:endParaRPr/>
          </a:p>
        </p:txBody>
      </p:sp>
      <p:sp>
        <p:nvSpPr>
          <p:cNvPr id="461" name="Shape 461"/>
          <p:cNvSpPr txBox="1">
            <a:spLocks noGrp="1"/>
          </p:cNvSpPr>
          <p:nvPr>
            <p:ph type="subTitle" idx="1"/>
          </p:nvPr>
        </p:nvSpPr>
        <p:spPr>
          <a:xfrm>
            <a:off x="311700" y="5187200"/>
            <a:ext cx="8520600" cy="941700"/>
          </a:xfrm>
          <a:prstGeom prst="rect">
            <a:avLst/>
          </a:prstGeom>
        </p:spPr>
        <p:txBody>
          <a:bodyPr wrap="square" lIns="91425" tIns="91425" rIns="91425" bIns="91425" anchor="ctr" anchorCtr="0">
            <a:noAutofit/>
          </a:bodyPr>
          <a:lstStyle/>
          <a:p>
            <a:pPr lvl="0">
              <a:spcBef>
                <a:spcPts val="0"/>
              </a:spcBef>
              <a:buNone/>
            </a:pPr>
            <a:endParaRPr/>
          </a:p>
        </p:txBody>
      </p:sp>
      <p:pic>
        <p:nvPicPr>
          <p:cNvPr id="462" name="Shape 462" descr="170px-Old_man_vatican_pushkin01.jpg"/>
          <p:cNvPicPr preferRelativeResize="0"/>
          <p:nvPr/>
        </p:nvPicPr>
        <p:blipFill>
          <a:blip r:embed="rId3">
            <a:alphaModFix/>
          </a:blip>
          <a:stretch>
            <a:fillRect/>
          </a:stretch>
        </p:blipFill>
        <p:spPr>
          <a:xfrm>
            <a:off x="2388725" y="0"/>
            <a:ext cx="4366518" cy="6857999"/>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Shape 468"/>
          <p:cNvSpPr txBox="1">
            <a:spLocks noGrp="1"/>
          </p:cNvSpPr>
          <p:nvPr>
            <p:ph type="ctrTitle"/>
          </p:nvPr>
        </p:nvSpPr>
        <p:spPr>
          <a:xfrm>
            <a:off x="311700" y="522866"/>
            <a:ext cx="8520600" cy="3587100"/>
          </a:xfrm>
          <a:prstGeom prst="rect">
            <a:avLst/>
          </a:prstGeom>
        </p:spPr>
        <p:txBody>
          <a:bodyPr wrap="square" lIns="91425" tIns="91425" rIns="91425" bIns="91425" anchor="ctr" anchorCtr="0">
            <a:noAutofit/>
          </a:bodyPr>
          <a:lstStyle/>
          <a:p>
            <a:pPr lvl="0">
              <a:spcBef>
                <a:spcPts val="0"/>
              </a:spcBef>
              <a:buNone/>
            </a:pPr>
            <a:endParaRPr/>
          </a:p>
        </p:txBody>
      </p:sp>
      <p:sp>
        <p:nvSpPr>
          <p:cNvPr id="469" name="Shape 469"/>
          <p:cNvSpPr txBox="1">
            <a:spLocks noGrp="1"/>
          </p:cNvSpPr>
          <p:nvPr>
            <p:ph type="subTitle" idx="1"/>
          </p:nvPr>
        </p:nvSpPr>
        <p:spPr>
          <a:xfrm>
            <a:off x="311700" y="5187200"/>
            <a:ext cx="8520600" cy="941700"/>
          </a:xfrm>
          <a:prstGeom prst="rect">
            <a:avLst/>
          </a:prstGeom>
        </p:spPr>
        <p:txBody>
          <a:bodyPr wrap="square" lIns="91425" tIns="91425" rIns="91425" bIns="91425" anchor="ctr" anchorCtr="0">
            <a:noAutofit/>
          </a:bodyPr>
          <a:lstStyle/>
          <a:p>
            <a:pPr lvl="0">
              <a:spcBef>
                <a:spcPts val="0"/>
              </a:spcBef>
              <a:buNone/>
            </a:pPr>
            <a:endParaRPr/>
          </a:p>
        </p:txBody>
      </p:sp>
      <p:pic>
        <p:nvPicPr>
          <p:cNvPr id="470" name="Shape 470" descr="nike-samothrace.jpg"/>
          <p:cNvPicPr preferRelativeResize="0"/>
          <p:nvPr/>
        </p:nvPicPr>
        <p:blipFill>
          <a:blip r:embed="rId3">
            <a:alphaModFix/>
          </a:blip>
          <a:stretch>
            <a:fillRect/>
          </a:stretch>
        </p:blipFill>
        <p:spPr>
          <a:xfrm>
            <a:off x="1469576" y="0"/>
            <a:ext cx="6204851" cy="6857999"/>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ctrTitle"/>
          </p:nvPr>
        </p:nvSpPr>
        <p:spPr>
          <a:xfrm>
            <a:off x="311700" y="522866"/>
            <a:ext cx="8520600" cy="3587100"/>
          </a:xfrm>
          <a:prstGeom prst="rect">
            <a:avLst/>
          </a:prstGeom>
        </p:spPr>
        <p:txBody>
          <a:bodyPr wrap="square" lIns="91425" tIns="91425" rIns="91425" bIns="91425" anchor="ctr" anchorCtr="0">
            <a:noAutofit/>
          </a:bodyPr>
          <a:lstStyle/>
          <a:p>
            <a:pPr lvl="0">
              <a:spcBef>
                <a:spcPts val="0"/>
              </a:spcBef>
              <a:buNone/>
            </a:pPr>
            <a:endParaRPr/>
          </a:p>
        </p:txBody>
      </p:sp>
      <p:sp>
        <p:nvSpPr>
          <p:cNvPr id="477" name="Shape 477"/>
          <p:cNvSpPr txBox="1">
            <a:spLocks noGrp="1"/>
          </p:cNvSpPr>
          <p:nvPr>
            <p:ph type="subTitle" idx="1"/>
          </p:nvPr>
        </p:nvSpPr>
        <p:spPr>
          <a:xfrm>
            <a:off x="311700" y="5187200"/>
            <a:ext cx="8520600" cy="941700"/>
          </a:xfrm>
          <a:prstGeom prst="rect">
            <a:avLst/>
          </a:prstGeom>
        </p:spPr>
        <p:txBody>
          <a:bodyPr wrap="square" lIns="91425" tIns="91425" rIns="91425" bIns="91425" anchor="ctr" anchorCtr="0">
            <a:noAutofit/>
          </a:bodyPr>
          <a:lstStyle/>
          <a:p>
            <a:pPr lvl="0">
              <a:spcBef>
                <a:spcPts val="0"/>
              </a:spcBef>
              <a:buNone/>
            </a:pPr>
            <a:endParaRPr/>
          </a:p>
        </p:txBody>
      </p:sp>
      <p:pic>
        <p:nvPicPr>
          <p:cNvPr id="478" name="Shape 478" descr="marcus_aurelius_cuirass.jpg"/>
          <p:cNvPicPr preferRelativeResize="0"/>
          <p:nvPr/>
        </p:nvPicPr>
        <p:blipFill>
          <a:blip r:embed="rId3">
            <a:alphaModFix/>
          </a:blip>
          <a:stretch>
            <a:fillRect/>
          </a:stretch>
        </p:blipFill>
        <p:spPr>
          <a:xfrm>
            <a:off x="2441191" y="0"/>
            <a:ext cx="4261617" cy="6858001"/>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Shape 484"/>
          <p:cNvSpPr txBox="1">
            <a:spLocks noGrp="1"/>
          </p:cNvSpPr>
          <p:nvPr>
            <p:ph type="ctrTitle"/>
          </p:nvPr>
        </p:nvSpPr>
        <p:spPr>
          <a:xfrm>
            <a:off x="311700" y="522866"/>
            <a:ext cx="8520600" cy="3587100"/>
          </a:xfrm>
          <a:prstGeom prst="rect">
            <a:avLst/>
          </a:prstGeom>
        </p:spPr>
        <p:txBody>
          <a:bodyPr wrap="square" lIns="91425" tIns="91425" rIns="91425" bIns="91425" anchor="ctr" anchorCtr="0">
            <a:noAutofit/>
          </a:bodyPr>
          <a:lstStyle/>
          <a:p>
            <a:pPr lvl="0">
              <a:spcBef>
                <a:spcPts val="0"/>
              </a:spcBef>
              <a:buNone/>
            </a:pPr>
            <a:endParaRPr/>
          </a:p>
        </p:txBody>
      </p:sp>
      <p:sp>
        <p:nvSpPr>
          <p:cNvPr id="485" name="Shape 485"/>
          <p:cNvSpPr txBox="1">
            <a:spLocks noGrp="1"/>
          </p:cNvSpPr>
          <p:nvPr>
            <p:ph type="subTitle" idx="1"/>
          </p:nvPr>
        </p:nvSpPr>
        <p:spPr>
          <a:xfrm>
            <a:off x="311700" y="5187200"/>
            <a:ext cx="8520600" cy="941700"/>
          </a:xfrm>
          <a:prstGeom prst="rect">
            <a:avLst/>
          </a:prstGeom>
        </p:spPr>
        <p:txBody>
          <a:bodyPr wrap="square" lIns="91425" tIns="91425" rIns="91425" bIns="91425" anchor="ctr" anchorCtr="0">
            <a:noAutofit/>
          </a:bodyPr>
          <a:lstStyle/>
          <a:p>
            <a:pPr lvl="0">
              <a:spcBef>
                <a:spcPts val="0"/>
              </a:spcBef>
              <a:buNone/>
            </a:pPr>
            <a:endParaRPr/>
          </a:p>
        </p:txBody>
      </p:sp>
      <p:pic>
        <p:nvPicPr>
          <p:cNvPr id="486" name="Shape 486" descr="3220d7f8c5cd5aa10b4b73ee1826beb1.jpg"/>
          <p:cNvPicPr preferRelativeResize="0"/>
          <p:nvPr/>
        </p:nvPicPr>
        <p:blipFill>
          <a:blip r:embed="rId3">
            <a:alphaModFix/>
          </a:blip>
          <a:stretch>
            <a:fillRect/>
          </a:stretch>
        </p:blipFill>
        <p:spPr>
          <a:xfrm>
            <a:off x="2174378" y="0"/>
            <a:ext cx="4795241" cy="6857999"/>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Shape 492"/>
          <p:cNvSpPr txBox="1">
            <a:spLocks noGrp="1"/>
          </p:cNvSpPr>
          <p:nvPr>
            <p:ph type="ctrTitle"/>
          </p:nvPr>
        </p:nvSpPr>
        <p:spPr>
          <a:xfrm>
            <a:off x="311700" y="522866"/>
            <a:ext cx="8520600" cy="3587100"/>
          </a:xfrm>
          <a:prstGeom prst="rect">
            <a:avLst/>
          </a:prstGeom>
        </p:spPr>
        <p:txBody>
          <a:bodyPr wrap="square" lIns="91425" tIns="91425" rIns="91425" bIns="91425" anchor="ctr" anchorCtr="0">
            <a:noAutofit/>
          </a:bodyPr>
          <a:lstStyle/>
          <a:p>
            <a:pPr lvl="0">
              <a:spcBef>
                <a:spcPts val="0"/>
              </a:spcBef>
              <a:buNone/>
            </a:pPr>
            <a:endParaRPr/>
          </a:p>
        </p:txBody>
      </p:sp>
      <p:sp>
        <p:nvSpPr>
          <p:cNvPr id="493" name="Shape 493"/>
          <p:cNvSpPr txBox="1">
            <a:spLocks noGrp="1"/>
          </p:cNvSpPr>
          <p:nvPr>
            <p:ph type="subTitle" idx="1"/>
          </p:nvPr>
        </p:nvSpPr>
        <p:spPr>
          <a:xfrm>
            <a:off x="311700" y="5187200"/>
            <a:ext cx="8520600" cy="941700"/>
          </a:xfrm>
          <a:prstGeom prst="rect">
            <a:avLst/>
          </a:prstGeom>
        </p:spPr>
        <p:txBody>
          <a:bodyPr wrap="square" lIns="91425" tIns="91425" rIns="91425" bIns="91425" anchor="ctr" anchorCtr="0">
            <a:noAutofit/>
          </a:bodyPr>
          <a:lstStyle/>
          <a:p>
            <a:pPr lvl="0">
              <a:spcBef>
                <a:spcPts val="0"/>
              </a:spcBef>
              <a:buNone/>
            </a:pPr>
            <a:endParaRPr/>
          </a:p>
        </p:txBody>
      </p:sp>
      <p:pic>
        <p:nvPicPr>
          <p:cNvPr id="494" name="Shape 494" descr="calf-bearer.jpg"/>
          <p:cNvPicPr preferRelativeResize="0"/>
          <p:nvPr/>
        </p:nvPicPr>
        <p:blipFill>
          <a:blip r:embed="rId3">
            <a:alphaModFix/>
          </a:blip>
          <a:stretch>
            <a:fillRect/>
          </a:stretch>
        </p:blipFill>
        <p:spPr>
          <a:xfrm>
            <a:off x="2859568" y="0"/>
            <a:ext cx="3424863" cy="6857999"/>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Shape 91"/>
          <p:cNvSpPr txBox="1">
            <a:spLocks noGrp="1"/>
          </p:cNvSpPr>
          <p:nvPr>
            <p:ph type="subTitle" idx="1"/>
          </p:nvPr>
        </p:nvSpPr>
        <p:spPr>
          <a:xfrm>
            <a:off x="261450" y="547625"/>
            <a:ext cx="8621100" cy="4440012"/>
          </a:xfrm>
          <a:prstGeom prst="rect">
            <a:avLst/>
          </a:prstGeom>
          <a:noFill/>
          <a:ln w="9525" cap="flat" cmpd="sng">
            <a:solidFill>
              <a:srgbClr val="FFFFFF"/>
            </a:solidFill>
            <a:prstDash val="solid"/>
            <a:round/>
            <a:headEnd type="none" w="med" len="med"/>
            <a:tailEnd type="none" w="med" len="med"/>
          </a:ln>
        </p:spPr>
        <p:txBody>
          <a:bodyPr wrap="square" lIns="91425" tIns="91425" rIns="91425" bIns="91425" anchor="t" anchorCtr="0">
            <a:noAutofit/>
          </a:bodyPr>
          <a:lstStyle/>
          <a:p>
            <a:pPr lvl="0"/>
            <a:r>
              <a:rPr lang="en-US" sz="3600" b="1" u="sng" dirty="0">
                <a:solidFill>
                  <a:srgbClr val="FFFFFF"/>
                </a:solidFill>
              </a:rPr>
              <a:t>Realism</a:t>
            </a:r>
            <a:r>
              <a:rPr lang="en-US" sz="3600" dirty="0">
                <a:solidFill>
                  <a:srgbClr val="FFFFFF"/>
                </a:solidFill>
              </a:rPr>
              <a:t> </a:t>
            </a:r>
            <a:r>
              <a:rPr lang="en-US" sz="3600" b="1" dirty="0" smtClean="0">
                <a:solidFill>
                  <a:srgbClr val="FFFFFF"/>
                </a:solidFill>
                <a:latin typeface="+mj-lt"/>
              </a:rPr>
              <a:t> </a:t>
            </a:r>
            <a:r>
              <a:rPr lang="en-US" sz="3600" dirty="0">
                <a:solidFill>
                  <a:srgbClr val="FFFFFF"/>
                </a:solidFill>
                <a:latin typeface="+mj-lt"/>
              </a:rPr>
              <a:t>- </a:t>
            </a:r>
            <a:r>
              <a:rPr lang="en-US" sz="3600" dirty="0">
                <a:solidFill>
                  <a:srgbClr val="FFFFFF"/>
                </a:solidFill>
              </a:rPr>
              <a:t>the quality or fact of representing a person, thing, or situation accurately or in a way that is true to life. </a:t>
            </a:r>
            <a:r>
              <a:rPr lang="en-US" sz="3600" dirty="0" smtClean="0">
                <a:solidFill>
                  <a:srgbClr val="FFFFFF"/>
                </a:solidFill>
                <a:latin typeface="+mj-lt"/>
                <a:ea typeface="Arial"/>
                <a:cs typeface="Arial"/>
                <a:sym typeface="Arial"/>
              </a:rPr>
              <a:t> </a:t>
            </a:r>
          </a:p>
          <a:p>
            <a:pPr lvl="0"/>
            <a:r>
              <a:rPr lang="en-US" sz="3600" b="1" u="sng" dirty="0">
                <a:solidFill>
                  <a:srgbClr val="FFFFFF"/>
                </a:solidFill>
              </a:rPr>
              <a:t>Idealism</a:t>
            </a:r>
            <a:r>
              <a:rPr lang="en-US" sz="3600" dirty="0">
                <a:solidFill>
                  <a:srgbClr val="FFFFFF"/>
                </a:solidFill>
              </a:rPr>
              <a:t> </a:t>
            </a:r>
            <a:r>
              <a:rPr lang="en-US" sz="3600" dirty="0" smtClean="0">
                <a:solidFill>
                  <a:srgbClr val="FFFFFF"/>
                </a:solidFill>
              </a:rPr>
              <a:t>- </a:t>
            </a:r>
            <a:r>
              <a:rPr lang="en-US" sz="3600" dirty="0">
                <a:solidFill>
                  <a:srgbClr val="FFFFFF"/>
                </a:solidFill>
              </a:rPr>
              <a:t>literary or artistic theory or practice that encourages the value of imagination above the faithful copying of nature </a:t>
            </a:r>
            <a:endParaRPr sz="3600" dirty="0">
              <a:solidFill>
                <a:srgbClr val="FFFFFF"/>
              </a:solidFill>
              <a:latin typeface="Arial"/>
              <a:ea typeface="Arial"/>
              <a:cs typeface="Arial"/>
              <a:sym typeface="Arial"/>
            </a:endParaRPr>
          </a:p>
          <a:p>
            <a:pPr lvl="0">
              <a:spcBef>
                <a:spcPts val="0"/>
              </a:spcBef>
              <a:buNone/>
            </a:pPr>
            <a:endParaRPr sz="3200" dirty="0"/>
          </a:p>
        </p:txBody>
      </p:sp>
    </p:spTree>
    <p:extLst>
      <p:ext uri="{BB962C8B-B14F-4D97-AF65-F5344CB8AC3E}">
        <p14:creationId xmlns:p14="http://schemas.microsoft.com/office/powerpoint/2010/main" val="246754000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a:spLocks noGrp="1"/>
          </p:cNvSpPr>
          <p:nvPr>
            <p:ph type="ctrTitle"/>
          </p:nvPr>
        </p:nvSpPr>
        <p:spPr>
          <a:xfrm>
            <a:off x="311700" y="522866"/>
            <a:ext cx="8520600" cy="3587100"/>
          </a:xfrm>
          <a:prstGeom prst="rect">
            <a:avLst/>
          </a:prstGeom>
        </p:spPr>
        <p:txBody>
          <a:bodyPr wrap="square" lIns="91425" tIns="91425" rIns="91425" bIns="91425" anchor="ctr" anchorCtr="0">
            <a:noAutofit/>
          </a:bodyPr>
          <a:lstStyle/>
          <a:p>
            <a:pPr lvl="0">
              <a:spcBef>
                <a:spcPts val="0"/>
              </a:spcBef>
              <a:buNone/>
            </a:pPr>
            <a:r>
              <a:rPr lang="en-US"/>
              <a:t>Ideal Greek Proportions</a:t>
            </a:r>
          </a:p>
        </p:txBody>
      </p:sp>
      <p:sp>
        <p:nvSpPr>
          <p:cNvPr id="501" name="Shape 501"/>
          <p:cNvSpPr txBox="1">
            <a:spLocks noGrp="1"/>
          </p:cNvSpPr>
          <p:nvPr>
            <p:ph type="subTitle" idx="1"/>
          </p:nvPr>
        </p:nvSpPr>
        <p:spPr>
          <a:xfrm>
            <a:off x="311700" y="5187200"/>
            <a:ext cx="8520600" cy="941700"/>
          </a:xfrm>
          <a:prstGeom prst="rect">
            <a:avLst/>
          </a:prstGeom>
        </p:spPr>
        <p:txBody>
          <a:bodyPr wrap="square" lIns="91425" tIns="91425" rIns="91425" bIns="91425" anchor="ctr" anchorCtr="0">
            <a:noAutofit/>
          </a:bodyPr>
          <a:lstStyle/>
          <a:p>
            <a:pPr lvl="0">
              <a:spcBef>
                <a:spcPts val="0"/>
              </a:spcBef>
              <a:buNone/>
            </a:pPr>
            <a:r>
              <a:rPr lang="en-US"/>
              <a:t>http://www.fitness.com/tools/greek_proportions/</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Shape 108"/>
          <p:cNvSpPr txBox="1">
            <a:spLocks noGrp="1"/>
          </p:cNvSpPr>
          <p:nvPr>
            <p:ph type="subTitle" idx="1"/>
          </p:nvPr>
        </p:nvSpPr>
        <p:spPr>
          <a:xfrm>
            <a:off x="124350" y="143824"/>
            <a:ext cx="8790600" cy="4307405"/>
          </a:xfrm>
          <a:prstGeom prst="rect">
            <a:avLst/>
          </a:prstGeom>
        </p:spPr>
        <p:txBody>
          <a:bodyPr wrap="square" lIns="91425" tIns="91425" rIns="91425" bIns="91425" anchor="t" anchorCtr="0">
            <a:noAutofit/>
          </a:bodyPr>
          <a:lstStyle/>
          <a:p>
            <a:pPr lvl="0">
              <a:spcBef>
                <a:spcPts val="0"/>
              </a:spcBef>
              <a:buNone/>
            </a:pPr>
            <a:r>
              <a:rPr lang="en-US" sz="3200" b="1" u="sng" dirty="0">
                <a:solidFill>
                  <a:srgbClr val="FFFFFF"/>
                </a:solidFill>
              </a:rPr>
              <a:t>archaic</a:t>
            </a:r>
            <a:r>
              <a:rPr lang="en-US" sz="3200" b="1" dirty="0">
                <a:solidFill>
                  <a:srgbClr val="FFFFFF"/>
                </a:solidFill>
              </a:rPr>
              <a:t> </a:t>
            </a:r>
            <a:r>
              <a:rPr lang="en-US" sz="3200" dirty="0">
                <a:solidFill>
                  <a:srgbClr val="FFFFFF"/>
                </a:solidFill>
              </a:rPr>
              <a:t>- </a:t>
            </a:r>
            <a:r>
              <a:rPr lang="en-US" sz="3200" dirty="0">
                <a:solidFill>
                  <a:srgbClr val="FFFFFF"/>
                </a:solidFill>
                <a:latin typeface="Arial"/>
                <a:ea typeface="Arial"/>
                <a:cs typeface="Arial"/>
                <a:sym typeface="Arial"/>
              </a:rPr>
              <a:t>of an early period of art or culture, especially the 7th–6th centuries BC in Greece</a:t>
            </a:r>
          </a:p>
          <a:p>
            <a:pPr lvl="0">
              <a:spcBef>
                <a:spcPts val="0"/>
              </a:spcBef>
              <a:buNone/>
            </a:pPr>
            <a:endParaRPr sz="3200" dirty="0">
              <a:solidFill>
                <a:srgbClr val="FFFFFF"/>
              </a:solidFill>
              <a:latin typeface="Calibri"/>
              <a:ea typeface="Calibri"/>
              <a:cs typeface="Calibri"/>
              <a:sym typeface="Calibri"/>
            </a:endParaRPr>
          </a:p>
          <a:p>
            <a:pPr lvl="0">
              <a:spcBef>
                <a:spcPts val="0"/>
              </a:spcBef>
              <a:buNone/>
            </a:pPr>
            <a:r>
              <a:rPr lang="en-US" sz="3200" b="1" u="sng" dirty="0" err="1">
                <a:solidFill>
                  <a:srgbClr val="FFFFFF"/>
                </a:solidFill>
              </a:rPr>
              <a:t>Kouros</a:t>
            </a:r>
            <a:r>
              <a:rPr lang="en-US" sz="3200" b="1" dirty="0">
                <a:solidFill>
                  <a:srgbClr val="FFFFFF"/>
                </a:solidFill>
              </a:rPr>
              <a:t> </a:t>
            </a:r>
            <a:r>
              <a:rPr lang="en-US" sz="3200" dirty="0">
                <a:solidFill>
                  <a:srgbClr val="FFFFFF"/>
                </a:solidFill>
                <a:latin typeface="Calibri"/>
                <a:ea typeface="Calibri"/>
                <a:cs typeface="Calibri"/>
                <a:sym typeface="Calibri"/>
              </a:rPr>
              <a:t>- </a:t>
            </a:r>
            <a:r>
              <a:rPr lang="en-US" sz="3200" dirty="0">
                <a:solidFill>
                  <a:srgbClr val="FFFFFF"/>
                </a:solidFill>
                <a:latin typeface="Arial"/>
                <a:ea typeface="Arial"/>
                <a:cs typeface="Arial"/>
                <a:sym typeface="Arial"/>
              </a:rPr>
              <a:t>an archaic Greek statue of a young man, standing and often naked</a:t>
            </a:r>
          </a:p>
          <a:p>
            <a:pPr lvl="0">
              <a:spcBef>
                <a:spcPts val="0"/>
              </a:spcBef>
              <a:buNone/>
            </a:pPr>
            <a:endParaRPr sz="3200" dirty="0">
              <a:solidFill>
                <a:srgbClr val="FFFFFF"/>
              </a:solidFill>
              <a:latin typeface="Arial"/>
              <a:ea typeface="Arial"/>
              <a:cs typeface="Arial"/>
              <a:sym typeface="Arial"/>
            </a:endParaRPr>
          </a:p>
          <a:p>
            <a:pPr lvl="0">
              <a:spcBef>
                <a:spcPts val="0"/>
              </a:spcBef>
              <a:buNone/>
            </a:pPr>
            <a:r>
              <a:rPr lang="en-US" sz="3200" b="1" u="sng" dirty="0">
                <a:solidFill>
                  <a:srgbClr val="FFFFFF"/>
                </a:solidFill>
              </a:rPr>
              <a:t>Kore</a:t>
            </a:r>
            <a:r>
              <a:rPr lang="en-US" sz="3200" b="1" dirty="0">
                <a:solidFill>
                  <a:srgbClr val="FFFFFF"/>
                </a:solidFill>
              </a:rPr>
              <a:t> </a:t>
            </a:r>
            <a:r>
              <a:rPr lang="en-US" sz="3200" dirty="0">
                <a:solidFill>
                  <a:srgbClr val="FFFFFF"/>
                </a:solidFill>
                <a:latin typeface="Calibri"/>
                <a:ea typeface="Calibri"/>
                <a:cs typeface="Calibri"/>
                <a:sym typeface="Calibri"/>
              </a:rPr>
              <a:t>- </a:t>
            </a:r>
            <a:r>
              <a:rPr lang="en-US" sz="3200" dirty="0">
                <a:solidFill>
                  <a:srgbClr val="FFFFFF"/>
                </a:solidFill>
                <a:latin typeface="Arial"/>
                <a:ea typeface="Arial"/>
                <a:cs typeface="Arial"/>
                <a:sym typeface="Arial"/>
              </a:rPr>
              <a:t>an archaic Greek statue of a young woman, standing and clothed in long loose robes</a:t>
            </a:r>
          </a:p>
          <a:p>
            <a:pPr lvl="0">
              <a:spcBef>
                <a:spcPts val="0"/>
              </a:spcBef>
              <a:buNone/>
            </a:pPr>
            <a:endParaRPr dirty="0">
              <a:solidFill>
                <a:srgbClr val="000000"/>
              </a:solidFill>
            </a:endParaRPr>
          </a:p>
          <a:p>
            <a:pPr lvl="0">
              <a:spcBef>
                <a:spcPts val="0"/>
              </a:spcBef>
              <a:buNone/>
            </a:pPr>
            <a:endParaRPr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Shape 98"/>
          <p:cNvSpPr txBox="1">
            <a:spLocks noGrp="1"/>
          </p:cNvSpPr>
          <p:nvPr>
            <p:ph type="subTitle" idx="1"/>
          </p:nvPr>
        </p:nvSpPr>
        <p:spPr>
          <a:xfrm>
            <a:off x="0" y="-1"/>
            <a:ext cx="8811300" cy="4491971"/>
          </a:xfrm>
          <a:prstGeom prst="rect">
            <a:avLst/>
          </a:prstGeom>
        </p:spPr>
        <p:txBody>
          <a:bodyPr wrap="square" lIns="91425" tIns="91425" rIns="91425" bIns="91425" anchor="t" anchorCtr="0">
            <a:noAutofit/>
          </a:bodyPr>
          <a:lstStyle/>
          <a:p>
            <a:pPr lvl="0">
              <a:spcBef>
                <a:spcPts val="0"/>
              </a:spcBef>
              <a:buNone/>
            </a:pPr>
            <a:endParaRPr lang="en-US" sz="3200" b="1" dirty="0" smtClean="0">
              <a:solidFill>
                <a:srgbClr val="FFFFFF"/>
              </a:solidFill>
            </a:endParaRPr>
          </a:p>
          <a:p>
            <a:pPr lvl="0"/>
            <a:r>
              <a:rPr lang="en-US" sz="3600" b="1" u="sng" dirty="0" err="1">
                <a:solidFill>
                  <a:srgbClr val="FFFFFF"/>
                </a:solidFill>
              </a:rPr>
              <a:t>C</a:t>
            </a:r>
            <a:r>
              <a:rPr lang="en-US" sz="3600" b="1" u="sng" dirty="0" err="1" smtClean="0">
                <a:solidFill>
                  <a:srgbClr val="FFFFFF"/>
                </a:solidFill>
              </a:rPr>
              <a:t>ontrapposto</a:t>
            </a:r>
            <a:r>
              <a:rPr lang="en-US" sz="3600" b="1" dirty="0" smtClean="0">
                <a:solidFill>
                  <a:srgbClr val="FFFFFF"/>
                </a:solidFill>
              </a:rPr>
              <a:t> </a:t>
            </a:r>
            <a:r>
              <a:rPr lang="en-US" sz="3600" b="1" dirty="0">
                <a:solidFill>
                  <a:srgbClr val="FFFFFF"/>
                </a:solidFill>
              </a:rPr>
              <a:t>- </a:t>
            </a:r>
            <a:r>
              <a:rPr lang="en-US" sz="3600" dirty="0">
                <a:solidFill>
                  <a:srgbClr val="FFFFFF"/>
                </a:solidFill>
              </a:rPr>
              <a:t>in the visual arts, the standing human figure is poised so that the weight rests on one leg (called the engaged leg), freeing the other leg, which is bent at the knee. With the weight shift, the hips, shoulders, and head tilt, suggesting relaxation and a natural pose </a:t>
            </a:r>
            <a:r>
              <a:rPr lang="en-US" sz="3600" dirty="0" smtClean="0">
                <a:solidFill>
                  <a:srgbClr val="FFFFFF"/>
                </a:solidFill>
                <a:latin typeface="Arial"/>
                <a:ea typeface="Arial"/>
                <a:cs typeface="Arial"/>
                <a:sym typeface="Arial"/>
              </a:rPr>
              <a:t>.</a:t>
            </a:r>
            <a:endParaRPr lang="en-US" sz="3600" dirty="0">
              <a:solidFill>
                <a:srgbClr val="FFFFFF"/>
              </a:solidFill>
              <a:latin typeface="Arial"/>
              <a:ea typeface="Arial"/>
              <a:cs typeface="Arial"/>
              <a:sym typeface="Arial"/>
            </a:endParaRPr>
          </a:p>
          <a:p>
            <a:pPr lvl="0">
              <a:spcBef>
                <a:spcPts val="0"/>
              </a:spcBef>
              <a:buNone/>
            </a:pPr>
            <a:endParaRPr dirty="0">
              <a:solidFill>
                <a:srgbClr val="FFFFFF"/>
              </a:solidFill>
              <a:latin typeface="Arial"/>
              <a:ea typeface="Arial"/>
              <a:cs typeface="Arial"/>
              <a:sym typeface="Arial"/>
            </a:endParaRPr>
          </a:p>
          <a:p>
            <a:pPr lvl="0">
              <a:spcBef>
                <a:spcPts val="0"/>
              </a:spcBef>
              <a:buNone/>
            </a:pPr>
            <a:endParaRPr lang="en-US" b="1" dirty="0" smtClean="0">
              <a:solidFill>
                <a:srgbClr val="FFFFFF"/>
              </a:solidFill>
              <a:latin typeface="Arial"/>
              <a:ea typeface="Arial"/>
              <a:cs typeface="Arial"/>
              <a:sym typeface="Arial"/>
            </a:endParaRPr>
          </a:p>
          <a:p>
            <a:pPr lvl="0">
              <a:spcBef>
                <a:spcPts val="0"/>
              </a:spcBef>
              <a:buNone/>
            </a:pPr>
            <a:endParaRPr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subTitle" idx="1"/>
          </p:nvPr>
        </p:nvSpPr>
        <p:spPr>
          <a:xfrm>
            <a:off x="55450" y="137350"/>
            <a:ext cx="9144000" cy="4400144"/>
          </a:xfrm>
          <a:prstGeom prst="rect">
            <a:avLst/>
          </a:prstGeom>
        </p:spPr>
        <p:txBody>
          <a:bodyPr wrap="square" lIns="91425" tIns="91425" rIns="91425" bIns="91425" anchor="t" anchorCtr="0">
            <a:noAutofit/>
          </a:bodyPr>
          <a:lstStyle/>
          <a:p>
            <a:r>
              <a:rPr lang="en-US" sz="3600" b="1" u="sng" dirty="0" smtClean="0">
                <a:solidFill>
                  <a:srgbClr val="FFFFFF"/>
                </a:solidFill>
                <a:latin typeface="+mj-lt"/>
              </a:rPr>
              <a:t>Architecture</a:t>
            </a:r>
            <a:r>
              <a:rPr lang="en-US" sz="3600" b="1" dirty="0" smtClean="0">
                <a:solidFill>
                  <a:srgbClr val="FFFFFF"/>
                </a:solidFill>
                <a:latin typeface="+mj-lt"/>
              </a:rPr>
              <a:t> </a:t>
            </a:r>
            <a:r>
              <a:rPr lang="en-US" sz="3600" dirty="0">
                <a:solidFill>
                  <a:srgbClr val="FFFFFF"/>
                </a:solidFill>
                <a:latin typeface="+mj-lt"/>
              </a:rPr>
              <a:t>- the art or practice of designing and constructing buildings </a:t>
            </a:r>
            <a:endParaRPr lang="en-US" sz="3600" dirty="0">
              <a:solidFill>
                <a:srgbClr val="FFFFFF"/>
              </a:solidFill>
              <a:latin typeface="+mj-lt"/>
              <a:ea typeface="Arial"/>
              <a:cs typeface="Arial"/>
              <a:sym typeface="Arial"/>
            </a:endParaRPr>
          </a:p>
          <a:p>
            <a:pPr lvl="0">
              <a:spcBef>
                <a:spcPts val="0"/>
              </a:spcBef>
              <a:buNone/>
            </a:pPr>
            <a:endParaRPr sz="3600" dirty="0">
              <a:solidFill>
                <a:srgbClr val="FFFFFF"/>
              </a:solidFill>
              <a:latin typeface="+mj-lt"/>
              <a:ea typeface="Arial"/>
              <a:cs typeface="Arial"/>
              <a:sym typeface="Arial"/>
            </a:endParaRPr>
          </a:p>
          <a:p>
            <a:pPr lvl="0"/>
            <a:r>
              <a:rPr lang="en-US" sz="3600" b="1" u="sng" dirty="0">
                <a:solidFill>
                  <a:srgbClr val="FFFFFF"/>
                </a:solidFill>
                <a:latin typeface="+mj-lt"/>
              </a:rPr>
              <a:t>Aqueduct</a:t>
            </a:r>
            <a:r>
              <a:rPr lang="en-US" sz="3600" b="1" dirty="0">
                <a:solidFill>
                  <a:srgbClr val="FFFFFF"/>
                </a:solidFill>
                <a:latin typeface="+mj-lt"/>
              </a:rPr>
              <a:t> </a:t>
            </a:r>
            <a:r>
              <a:rPr lang="en-US" sz="3600" b="1" dirty="0" smtClean="0">
                <a:solidFill>
                  <a:srgbClr val="FFFFFF"/>
                </a:solidFill>
                <a:latin typeface="+mj-lt"/>
              </a:rPr>
              <a:t> </a:t>
            </a:r>
            <a:r>
              <a:rPr lang="en-US" sz="3600" dirty="0">
                <a:solidFill>
                  <a:srgbClr val="FFFFFF"/>
                </a:solidFill>
                <a:latin typeface="+mj-lt"/>
              </a:rPr>
              <a:t>- an artificial channel for conveying water, typically in the form of a bridge supported by tall columns across a valley. </a:t>
            </a:r>
            <a:endParaRPr sz="3600" dirty="0">
              <a:solidFill>
                <a:srgbClr val="FFFFFF"/>
              </a:solidFill>
              <a:latin typeface="+mj-lt"/>
              <a:ea typeface="Arial"/>
              <a:cs typeface="Arial"/>
              <a:sym typeface="Arial"/>
            </a:endParaRPr>
          </a:p>
          <a:p>
            <a:pPr lvl="0">
              <a:spcBef>
                <a:spcPts val="0"/>
              </a:spcBef>
              <a:buNone/>
            </a:pPr>
            <a:endParaRPr sz="3200" dirty="0">
              <a:solidFill>
                <a:srgbClr val="000000"/>
              </a:solidFill>
              <a:highlight>
                <a:srgbClr val="FFFFFF"/>
              </a:highlight>
              <a:latin typeface="Arial"/>
              <a:ea typeface="Arial"/>
              <a:cs typeface="Arial"/>
              <a:sym typeface="Arial"/>
            </a:endParaRPr>
          </a:p>
          <a:p>
            <a:pPr lvl="0">
              <a:spcBef>
                <a:spcPts val="0"/>
              </a:spcBef>
              <a:buNone/>
            </a:pPr>
            <a:endParaRPr sz="32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subTitle" idx="1"/>
          </p:nvPr>
        </p:nvSpPr>
        <p:spPr>
          <a:xfrm>
            <a:off x="55450" y="137350"/>
            <a:ext cx="9144000" cy="4400144"/>
          </a:xfrm>
          <a:prstGeom prst="rect">
            <a:avLst/>
          </a:prstGeom>
        </p:spPr>
        <p:txBody>
          <a:bodyPr wrap="square" lIns="91425" tIns="91425" rIns="91425" bIns="91425" anchor="t" anchorCtr="0">
            <a:noAutofit/>
          </a:bodyPr>
          <a:lstStyle/>
          <a:p>
            <a:r>
              <a:rPr lang="en-US" sz="3600" b="1" u="sng" dirty="0">
                <a:solidFill>
                  <a:srgbClr val="FFFFFF"/>
                </a:solidFill>
                <a:latin typeface="+mj-lt"/>
              </a:rPr>
              <a:t>Mural</a:t>
            </a:r>
            <a:r>
              <a:rPr lang="en-US" sz="3600" u="sng" dirty="0">
                <a:solidFill>
                  <a:srgbClr val="FFFFFF"/>
                </a:solidFill>
                <a:latin typeface="+mj-lt"/>
              </a:rPr>
              <a:t> </a:t>
            </a:r>
            <a:r>
              <a:rPr lang="en-US" sz="3600" b="1" dirty="0" smtClean="0">
                <a:solidFill>
                  <a:srgbClr val="FFFFFF"/>
                </a:solidFill>
                <a:latin typeface="+mj-lt"/>
              </a:rPr>
              <a:t> </a:t>
            </a:r>
            <a:r>
              <a:rPr lang="en-US" sz="3600" dirty="0">
                <a:solidFill>
                  <a:srgbClr val="FFFFFF"/>
                </a:solidFill>
                <a:latin typeface="+mj-lt"/>
              </a:rPr>
              <a:t>- a painting or other work of art executed directly on a wall. </a:t>
            </a:r>
            <a:endParaRPr sz="3600" dirty="0">
              <a:solidFill>
                <a:srgbClr val="FFFFFF"/>
              </a:solidFill>
              <a:latin typeface="+mj-lt"/>
              <a:ea typeface="Arial"/>
              <a:cs typeface="Arial"/>
              <a:sym typeface="Arial"/>
            </a:endParaRPr>
          </a:p>
          <a:p>
            <a:pPr lvl="0"/>
            <a:r>
              <a:rPr lang="en-US" sz="3600" b="1" u="sng" dirty="0">
                <a:solidFill>
                  <a:srgbClr val="FFFFFF"/>
                </a:solidFill>
                <a:latin typeface="+mj-lt"/>
              </a:rPr>
              <a:t>Fresco</a:t>
            </a:r>
            <a:r>
              <a:rPr lang="en-US" sz="3600" dirty="0">
                <a:solidFill>
                  <a:srgbClr val="FFFFFF"/>
                </a:solidFill>
                <a:latin typeface="+mj-lt"/>
              </a:rPr>
              <a:t> </a:t>
            </a:r>
            <a:r>
              <a:rPr lang="en-US" sz="3600" b="1" dirty="0" smtClean="0">
                <a:solidFill>
                  <a:srgbClr val="FFFFFF"/>
                </a:solidFill>
                <a:latin typeface="+mj-lt"/>
              </a:rPr>
              <a:t>  </a:t>
            </a:r>
            <a:r>
              <a:rPr lang="en-US" sz="3600" dirty="0">
                <a:solidFill>
                  <a:srgbClr val="FFFFFF"/>
                </a:solidFill>
                <a:latin typeface="+mj-lt"/>
              </a:rPr>
              <a:t>- a painting made onto wet or dry plaster </a:t>
            </a:r>
            <a:endParaRPr lang="en-US" sz="3600" dirty="0" smtClean="0">
              <a:solidFill>
                <a:srgbClr val="FFFFFF"/>
              </a:solidFill>
              <a:latin typeface="+mj-lt"/>
            </a:endParaRPr>
          </a:p>
          <a:p>
            <a:pPr lvl="0"/>
            <a:r>
              <a:rPr lang="en-US" sz="3600" b="1" u="sng" dirty="0">
                <a:solidFill>
                  <a:srgbClr val="FFFFFF"/>
                </a:solidFill>
                <a:latin typeface="+mj-lt"/>
              </a:rPr>
              <a:t>Mosaic</a:t>
            </a:r>
            <a:r>
              <a:rPr lang="en-US" sz="3600" u="sng" dirty="0">
                <a:solidFill>
                  <a:srgbClr val="FFFFFF"/>
                </a:solidFill>
                <a:latin typeface="+mj-lt"/>
              </a:rPr>
              <a:t> </a:t>
            </a:r>
            <a:r>
              <a:rPr lang="en-US" sz="3600" dirty="0" smtClean="0">
                <a:solidFill>
                  <a:srgbClr val="FFFFFF"/>
                </a:solidFill>
                <a:latin typeface="+mj-lt"/>
              </a:rPr>
              <a:t>- </a:t>
            </a:r>
            <a:r>
              <a:rPr lang="en-US" sz="3600" dirty="0">
                <a:solidFill>
                  <a:srgbClr val="FFFFFF"/>
                </a:solidFill>
                <a:latin typeface="+mj-lt"/>
              </a:rPr>
              <a:t>Tiles called </a:t>
            </a:r>
            <a:r>
              <a:rPr lang="en-US" sz="3600" i="1" dirty="0">
                <a:solidFill>
                  <a:srgbClr val="FFFFFF"/>
                </a:solidFill>
                <a:latin typeface="+mj-lt"/>
              </a:rPr>
              <a:t>tesserae</a:t>
            </a:r>
            <a:r>
              <a:rPr lang="en-US" sz="3600" dirty="0">
                <a:solidFill>
                  <a:srgbClr val="FFFFFF"/>
                </a:solidFill>
                <a:latin typeface="+mj-lt"/>
              </a:rPr>
              <a:t> placed into wet cement or grout. Roman tiles were usually made of marble, pebbles, and other stones. </a:t>
            </a:r>
            <a:endParaRPr sz="3600" dirty="0">
              <a:solidFill>
                <a:srgbClr val="FFFFFF"/>
              </a:solidFill>
              <a:latin typeface="+mj-lt"/>
              <a:ea typeface="Arial"/>
              <a:cs typeface="Arial"/>
              <a:sym typeface="Arial"/>
            </a:endParaRPr>
          </a:p>
          <a:p>
            <a:pPr lvl="0">
              <a:spcBef>
                <a:spcPts val="0"/>
              </a:spcBef>
              <a:buNone/>
            </a:pPr>
            <a:endParaRPr sz="3200" dirty="0">
              <a:solidFill>
                <a:srgbClr val="000000"/>
              </a:solidFill>
              <a:highlight>
                <a:srgbClr val="FFFFFF"/>
              </a:highlight>
              <a:latin typeface="Arial"/>
              <a:ea typeface="Arial"/>
              <a:cs typeface="Arial"/>
              <a:sym typeface="Arial"/>
            </a:endParaRPr>
          </a:p>
          <a:p>
            <a:pPr lvl="0">
              <a:spcBef>
                <a:spcPts val="0"/>
              </a:spcBef>
              <a:buNone/>
            </a:pPr>
            <a:endParaRPr sz="3200" dirty="0"/>
          </a:p>
        </p:txBody>
      </p:sp>
    </p:spTree>
    <p:extLst>
      <p:ext uri="{BB962C8B-B14F-4D97-AF65-F5344CB8AC3E}">
        <p14:creationId xmlns:p14="http://schemas.microsoft.com/office/powerpoint/2010/main" val="91150252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342</TotalTime>
  <Words>1831</Words>
  <Application>Microsoft Macintosh PowerPoint</Application>
  <PresentationFormat>On-screen Show (4:3)</PresentationFormat>
  <Paragraphs>177</Paragraphs>
  <Slides>50</Slides>
  <Notes>48</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Beach Day</vt:lpstr>
      <vt:lpstr>Ancient Greek And Roman art</vt:lpstr>
      <vt:lpstr>Vocabulary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Culture, Religion, and Art</vt:lpstr>
      <vt:lpstr>Culture, Religion, and Art</vt:lpstr>
      <vt:lpstr>PowerPoint Presentation</vt:lpstr>
      <vt:lpstr>PowerPoint Presentation</vt:lpstr>
      <vt:lpstr>PowerPoint Presentation</vt:lpstr>
      <vt:lpstr>PowerPoint Presentation</vt:lpstr>
      <vt:lpstr>PowerPoint Presentation</vt:lpstr>
      <vt:lpstr>Contemplate then Collaborate</vt:lpstr>
      <vt:lpstr>PowerPoint Presentation</vt:lpstr>
      <vt:lpstr>PowerPoint Presentation</vt:lpstr>
      <vt:lpstr>Contemplate then Collaborate </vt:lpstr>
      <vt:lpstr>PowerPoint Presentation</vt:lpstr>
      <vt:lpstr>PowerPoint Presentation</vt:lpstr>
      <vt:lpstr>PowerPoint Presentation</vt:lpstr>
      <vt:lpstr>PowerPoint Presentation</vt:lpstr>
      <vt:lpstr>Thought Greek and Roman statues didn’t have color?</vt:lpstr>
      <vt:lpstr>PowerPoint Presentation</vt:lpstr>
      <vt:lpstr>Tell whether the following statues are Greek (which era: Archaic, Classical, or Hellenistic) or Roman. Then tell HOW YOU KNOW.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Ideal Greek Proportions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Greek And Roman art</dc:title>
  <cp:lastModifiedBy>Stacie Gautreaux</cp:lastModifiedBy>
  <cp:revision>22</cp:revision>
  <dcterms:modified xsi:type="dcterms:W3CDTF">2017-09-24T19:44:01Z</dcterms:modified>
</cp:coreProperties>
</file>