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0" r:id="rId8"/>
    <p:sldId id="271" r:id="rId9"/>
    <p:sldId id="262"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6D284E-7E22-4A4A-8BA6-A8218BA17DC9}" type="datetimeFigureOut">
              <a:rPr lang="en-US" smtClean="0"/>
              <a:pPr/>
              <a:t>9/17/2014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09E3867-4508-4848-BC26-D7CC40CAA6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26D284E-7E22-4A4A-8BA6-A8218BA17DC9}" type="datetimeFigureOut">
              <a:rPr lang="en-US" smtClean="0"/>
              <a:pPr/>
              <a:t>9/17/2014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09E3867-4508-4848-BC26-D7CC40CAA6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6D284E-7E22-4A4A-8BA6-A8218BA17DC9}" type="datetimeFigureOut">
              <a:rPr lang="en-US" smtClean="0"/>
              <a:pPr/>
              <a:t>9/17/2014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09E3867-4508-4848-BC26-D7CC40CAA6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26D284E-7E22-4A4A-8BA6-A8218BA17DC9}" type="datetimeFigureOut">
              <a:rPr lang="en-US" smtClean="0"/>
              <a:pPr/>
              <a:t>9/17/2014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9E3867-4508-4848-BC26-D7CC40CAA6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26D284E-7E22-4A4A-8BA6-A8218BA17DC9}"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9E3867-4508-4848-BC26-D7CC40CAA689}"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6D284E-7E22-4A4A-8BA6-A8218BA17DC9}" type="datetimeFigureOut">
              <a:rPr lang="en-US" smtClean="0"/>
              <a:pPr/>
              <a:t>9/17/2014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09E3867-4508-4848-BC26-D7CC40CAA6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r>
              <a:rPr lang="en-US" i="1" dirty="0" smtClean="0"/>
              <a:t>The Odyssey</a:t>
            </a:r>
            <a:endParaRPr lang="en-US" i="1" dirty="0"/>
          </a:p>
        </p:txBody>
      </p:sp>
    </p:spTree>
    <p:extLst>
      <p:ext uri="{BB962C8B-B14F-4D97-AF65-F5344CB8AC3E}">
        <p14:creationId xmlns:p14="http://schemas.microsoft.com/office/powerpoint/2010/main" xmlns="" val="1045693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624840"/>
          </a:xfrm>
        </p:spPr>
        <p:txBody>
          <a:bodyPr/>
          <a:lstStyle/>
          <a:p>
            <a:pPr algn="ctr"/>
            <a:r>
              <a:rPr lang="en-US" dirty="0" smtClean="0"/>
              <a:t>Human Characters</a:t>
            </a:r>
            <a:endParaRPr lang="en-US" dirty="0"/>
          </a:p>
        </p:txBody>
      </p:sp>
      <p:sp>
        <p:nvSpPr>
          <p:cNvPr id="3" name="Content Placeholder 2"/>
          <p:cNvSpPr>
            <a:spLocks noGrp="1"/>
          </p:cNvSpPr>
          <p:nvPr>
            <p:ph idx="1"/>
          </p:nvPr>
        </p:nvSpPr>
        <p:spPr>
          <a:xfrm>
            <a:off x="0" y="533400"/>
            <a:ext cx="8077200" cy="6324600"/>
          </a:xfrm>
        </p:spPr>
        <p:txBody>
          <a:bodyPr>
            <a:noAutofit/>
          </a:bodyPr>
          <a:lstStyle/>
          <a:p>
            <a:r>
              <a:rPr lang="en-US" sz="1800" dirty="0" smtClean="0"/>
              <a:t>Odysseus: protagonist and epic hero. </a:t>
            </a:r>
          </a:p>
          <a:p>
            <a:pPr lvl="1"/>
            <a:r>
              <a:rPr lang="en-US" sz="1800" dirty="0" smtClean="0"/>
              <a:t>Fought </a:t>
            </a:r>
            <a:r>
              <a:rPr lang="en-US" sz="1800" dirty="0"/>
              <a:t>among the other Greek heroes at Troy and now struggles to return to his kingdom in </a:t>
            </a:r>
            <a:r>
              <a:rPr lang="en-US" sz="1800" dirty="0" smtClean="0"/>
              <a:t>Ithaca.</a:t>
            </a:r>
          </a:p>
          <a:p>
            <a:pPr lvl="1"/>
            <a:r>
              <a:rPr lang="en-US" sz="1800" dirty="0" smtClean="0"/>
              <a:t>Husband </a:t>
            </a:r>
            <a:r>
              <a:rPr lang="en-US" sz="1800" dirty="0"/>
              <a:t>of Queen Penelope and </a:t>
            </a:r>
            <a:r>
              <a:rPr lang="en-US" sz="1800" dirty="0" smtClean="0"/>
              <a:t>father </a:t>
            </a:r>
            <a:r>
              <a:rPr lang="en-US" sz="1800" dirty="0"/>
              <a:t>of Prince </a:t>
            </a:r>
            <a:r>
              <a:rPr lang="en-US" sz="1800" dirty="0" smtClean="0"/>
              <a:t>Telemachus.</a:t>
            </a:r>
          </a:p>
          <a:p>
            <a:pPr lvl="1"/>
            <a:r>
              <a:rPr lang="en-US" sz="1800" dirty="0" smtClean="0"/>
              <a:t>Athena favors him by sending divine aid.</a:t>
            </a:r>
          </a:p>
          <a:p>
            <a:pPr lvl="1"/>
            <a:r>
              <a:rPr lang="en-US" sz="1800" dirty="0" smtClean="0"/>
              <a:t>Poseidon interrupts his journey every chance he gets.</a:t>
            </a:r>
          </a:p>
          <a:p>
            <a:r>
              <a:rPr lang="en-US" sz="1800" dirty="0" smtClean="0"/>
              <a:t>Telemachus: </a:t>
            </a:r>
            <a:r>
              <a:rPr lang="en-US" sz="1800" dirty="0"/>
              <a:t>Odysseus’s son. </a:t>
            </a:r>
            <a:endParaRPr lang="en-US" sz="1800" dirty="0" smtClean="0"/>
          </a:p>
          <a:p>
            <a:pPr lvl="1"/>
            <a:r>
              <a:rPr lang="en-US" sz="1800" dirty="0" smtClean="0"/>
              <a:t>An </a:t>
            </a:r>
            <a:r>
              <a:rPr lang="en-US" sz="1800" dirty="0"/>
              <a:t>infant when Odysseus left for </a:t>
            </a:r>
            <a:r>
              <a:rPr lang="en-US" sz="1800" dirty="0" smtClean="0"/>
              <a:t>Troy, so he is about 20 years old at the beginning of the story. </a:t>
            </a:r>
          </a:p>
          <a:p>
            <a:pPr lvl="1"/>
            <a:r>
              <a:rPr lang="en-US" sz="1800" dirty="0" smtClean="0"/>
              <a:t>He </a:t>
            </a:r>
            <a:r>
              <a:rPr lang="en-US" sz="1800" dirty="0"/>
              <a:t>is a natural obstacle to the suitors desperately courting his </a:t>
            </a:r>
            <a:r>
              <a:rPr lang="en-US" sz="1800" dirty="0" smtClean="0"/>
              <a:t>mother.</a:t>
            </a:r>
          </a:p>
          <a:p>
            <a:pPr lvl="1"/>
            <a:r>
              <a:rPr lang="en-US" sz="1800" dirty="0" smtClean="0"/>
              <a:t>Athena </a:t>
            </a:r>
            <a:r>
              <a:rPr lang="en-US" sz="1800" dirty="0"/>
              <a:t>often assists him</a:t>
            </a:r>
            <a:r>
              <a:rPr lang="en-US" sz="1800" dirty="0" smtClean="0"/>
              <a:t>.</a:t>
            </a:r>
          </a:p>
          <a:p>
            <a:pPr fontAlgn="base"/>
            <a:r>
              <a:rPr lang="en-US" sz="1800" dirty="0" smtClean="0"/>
              <a:t>Agamemnon: </a:t>
            </a:r>
            <a:r>
              <a:rPr lang="en-US" sz="1800" dirty="0"/>
              <a:t>Former king of </a:t>
            </a:r>
            <a:r>
              <a:rPr lang="en-US" sz="1800" dirty="0" smtClean="0"/>
              <a:t>Mycenae and </a:t>
            </a:r>
            <a:r>
              <a:rPr lang="en-US" sz="1800" dirty="0"/>
              <a:t>brother of </a:t>
            </a:r>
            <a:r>
              <a:rPr lang="en-US" sz="1800" dirty="0" smtClean="0"/>
              <a:t>Menelaus.</a:t>
            </a:r>
          </a:p>
          <a:p>
            <a:pPr lvl="1" fontAlgn="base"/>
            <a:r>
              <a:rPr lang="en-US" sz="1800" dirty="0"/>
              <a:t>C</a:t>
            </a:r>
            <a:r>
              <a:rPr lang="en-US" sz="1800" dirty="0" smtClean="0"/>
              <a:t>ommander </a:t>
            </a:r>
            <a:r>
              <a:rPr lang="en-US" sz="1800" dirty="0"/>
              <a:t>of </a:t>
            </a:r>
            <a:r>
              <a:rPr lang="en-US" sz="1800" dirty="0" smtClean="0"/>
              <a:t>the forces </a:t>
            </a:r>
            <a:r>
              <a:rPr lang="en-US" sz="1800" dirty="0"/>
              <a:t>at Troy. </a:t>
            </a:r>
            <a:endParaRPr lang="en-US" sz="1800" dirty="0" smtClean="0"/>
          </a:p>
          <a:p>
            <a:pPr lvl="1" fontAlgn="base"/>
            <a:r>
              <a:rPr lang="en-US" sz="1800" dirty="0" smtClean="0"/>
              <a:t>Odysseus </a:t>
            </a:r>
            <a:r>
              <a:rPr lang="en-US" sz="1800" dirty="0"/>
              <a:t>encounters Agamemnon’s spirit in Hades. </a:t>
            </a:r>
            <a:endParaRPr lang="en-US" sz="1800" dirty="0" smtClean="0"/>
          </a:p>
          <a:p>
            <a:pPr lvl="1" fontAlgn="base"/>
            <a:r>
              <a:rPr lang="en-US" sz="1800" dirty="0" smtClean="0"/>
              <a:t>Murdered </a:t>
            </a:r>
            <a:r>
              <a:rPr lang="en-US" sz="1800" dirty="0"/>
              <a:t>by his </a:t>
            </a:r>
            <a:r>
              <a:rPr lang="en-US" sz="1800" dirty="0" smtClean="0"/>
              <a:t>wife </a:t>
            </a:r>
            <a:r>
              <a:rPr lang="en-US" sz="1800" dirty="0"/>
              <a:t>and her </a:t>
            </a:r>
            <a:r>
              <a:rPr lang="en-US" sz="1800" dirty="0" smtClean="0"/>
              <a:t>lover </a:t>
            </a:r>
            <a:r>
              <a:rPr lang="en-US" sz="1800" dirty="0"/>
              <a:t>upon his return from the war. </a:t>
            </a:r>
            <a:endParaRPr lang="en-US" sz="1800" dirty="0" smtClean="0"/>
          </a:p>
          <a:p>
            <a:pPr lvl="1" fontAlgn="base"/>
            <a:r>
              <a:rPr lang="en-US" sz="1800" dirty="0" smtClean="0"/>
              <a:t>His son avenges his death.</a:t>
            </a:r>
          </a:p>
          <a:p>
            <a:r>
              <a:rPr lang="en-US" sz="1800" dirty="0" smtClean="0"/>
              <a:t>Menelaus: </a:t>
            </a:r>
            <a:r>
              <a:rPr lang="en-US" sz="1800" dirty="0"/>
              <a:t> King of Sparta, brother of Agamemnon, and husband of </a:t>
            </a:r>
            <a:r>
              <a:rPr lang="en-US" sz="1800" dirty="0" smtClean="0"/>
              <a:t>Helen.</a:t>
            </a:r>
          </a:p>
          <a:p>
            <a:pPr lvl="1"/>
            <a:r>
              <a:rPr lang="en-US" sz="1800" dirty="0" smtClean="0"/>
              <a:t>He </a:t>
            </a:r>
            <a:r>
              <a:rPr lang="en-US" sz="1800" dirty="0"/>
              <a:t>offers Telemachus assistance in his quest to find </a:t>
            </a:r>
            <a:r>
              <a:rPr lang="en-US" sz="1800" dirty="0" smtClean="0"/>
              <a:t>Odysseus.</a:t>
            </a:r>
            <a:r>
              <a:rPr lang="en-US" sz="1800" dirty="0"/>
              <a:t/>
            </a:r>
            <a:br>
              <a:rPr lang="en-US" sz="1800" dirty="0"/>
            </a:br>
            <a:endParaRPr lang="en-US" sz="1800" dirty="0" smtClean="0"/>
          </a:p>
        </p:txBody>
      </p:sp>
    </p:spTree>
    <p:extLst>
      <p:ext uri="{BB962C8B-B14F-4D97-AF65-F5344CB8AC3E}">
        <p14:creationId xmlns:p14="http://schemas.microsoft.com/office/powerpoint/2010/main" xmlns="" val="2374078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Human Characters</a:t>
            </a:r>
            <a:endParaRPr lang="en-US" dirty="0"/>
          </a:p>
        </p:txBody>
      </p:sp>
      <p:sp>
        <p:nvSpPr>
          <p:cNvPr id="3" name="Content Placeholder 2"/>
          <p:cNvSpPr>
            <a:spLocks noGrp="1"/>
          </p:cNvSpPr>
          <p:nvPr>
            <p:ph idx="1"/>
          </p:nvPr>
        </p:nvSpPr>
        <p:spPr/>
        <p:txBody>
          <a:bodyPr>
            <a:normAutofit lnSpcReduction="10000"/>
          </a:bodyPr>
          <a:lstStyle/>
          <a:p>
            <a:r>
              <a:rPr lang="en-US" dirty="0" smtClean="0"/>
              <a:t>Penelope: </a:t>
            </a:r>
            <a:r>
              <a:rPr lang="en-US" dirty="0"/>
              <a:t> Wife of Odysseus and mother of Telemachus. </a:t>
            </a:r>
            <a:endParaRPr lang="en-US" dirty="0" smtClean="0"/>
          </a:p>
          <a:p>
            <a:pPr lvl="1"/>
            <a:r>
              <a:rPr lang="en-US" dirty="0" smtClean="0"/>
              <a:t>Deeply misses her husband (Odysseus). </a:t>
            </a:r>
          </a:p>
          <a:p>
            <a:pPr lvl="1"/>
            <a:r>
              <a:rPr lang="en-US" dirty="0" smtClean="0"/>
              <a:t>She is easily excitable, but also clever and faithful to her husband despite his absence.</a:t>
            </a:r>
          </a:p>
          <a:p>
            <a:r>
              <a:rPr lang="en-US" dirty="0" smtClean="0"/>
              <a:t> Helen: </a:t>
            </a:r>
            <a:r>
              <a:rPr lang="en-US" dirty="0"/>
              <a:t>Wife of Menelaus and queen of Sparta. </a:t>
            </a:r>
            <a:endParaRPr lang="en-US" dirty="0" smtClean="0"/>
          </a:p>
          <a:p>
            <a:pPr lvl="1"/>
            <a:r>
              <a:rPr lang="en-US" dirty="0" smtClean="0"/>
              <a:t>Helen’s </a:t>
            </a:r>
            <a:r>
              <a:rPr lang="en-US" dirty="0"/>
              <a:t>abduction from Sparta by the Trojans sparked the Trojan War. </a:t>
            </a:r>
            <a:endParaRPr lang="en-US" dirty="0" smtClean="0"/>
          </a:p>
          <a:p>
            <a:pPr lvl="1"/>
            <a:r>
              <a:rPr lang="en-US" dirty="0" smtClean="0"/>
              <a:t>Most beautiful woman in the world, but blamed for allowing her own abduction and starting war.</a:t>
            </a:r>
          </a:p>
          <a:p>
            <a:pPr lvl="1"/>
            <a:r>
              <a:rPr lang="en-US" dirty="0" smtClean="0"/>
              <a:t>She </a:t>
            </a:r>
            <a:r>
              <a:rPr lang="en-US" dirty="0"/>
              <a:t>offers Telemachus assistance in his quest to find his father</a:t>
            </a:r>
            <a:r>
              <a:rPr lang="en-US" dirty="0" smtClean="0"/>
              <a:t>.</a:t>
            </a:r>
          </a:p>
          <a:p>
            <a:pPr marL="292608" lvl="1" indent="0">
              <a:buNone/>
            </a:pPr>
            <a:endParaRPr lang="en-US" dirty="0"/>
          </a:p>
        </p:txBody>
      </p:sp>
    </p:spTree>
    <p:extLst>
      <p:ext uri="{BB962C8B-B14F-4D97-AF65-F5344CB8AC3E}">
        <p14:creationId xmlns:p14="http://schemas.microsoft.com/office/powerpoint/2010/main" xmlns="" val="3848738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24840"/>
          </a:xfrm>
        </p:spPr>
        <p:txBody>
          <a:bodyPr/>
          <a:lstStyle/>
          <a:p>
            <a:pPr algn="ctr"/>
            <a:r>
              <a:rPr lang="en-US" dirty="0" smtClean="0"/>
              <a:t>Gods</a:t>
            </a:r>
            <a:endParaRPr lang="en-US" dirty="0"/>
          </a:p>
        </p:txBody>
      </p:sp>
      <p:sp>
        <p:nvSpPr>
          <p:cNvPr id="3" name="Content Placeholder 2"/>
          <p:cNvSpPr>
            <a:spLocks noGrp="1"/>
          </p:cNvSpPr>
          <p:nvPr>
            <p:ph idx="1"/>
          </p:nvPr>
        </p:nvSpPr>
        <p:spPr>
          <a:xfrm>
            <a:off x="152400" y="762000"/>
            <a:ext cx="8001000" cy="5943600"/>
          </a:xfrm>
        </p:spPr>
        <p:txBody>
          <a:bodyPr>
            <a:normAutofit fontScale="92500" lnSpcReduction="20000"/>
          </a:bodyPr>
          <a:lstStyle/>
          <a:p>
            <a:r>
              <a:rPr lang="en-US" dirty="0" smtClean="0"/>
              <a:t>The Olympians: Group of 12 gods who ruled after the overthrow of the Titans. All are related in some way. Named after their dwelling place</a:t>
            </a:r>
            <a:r>
              <a:rPr lang="en-US" dirty="0" smtClean="0">
                <a:sym typeface="Wingdings" pitchFamily="2" charset="2"/>
              </a:rPr>
              <a:t> Mount Olympus.</a:t>
            </a:r>
          </a:p>
          <a:p>
            <a:r>
              <a:rPr lang="en-US" dirty="0" smtClean="0">
                <a:sym typeface="Wingdings" pitchFamily="2" charset="2"/>
              </a:rPr>
              <a:t>Zeus: </a:t>
            </a:r>
            <a:r>
              <a:rPr lang="en-US" dirty="0"/>
              <a:t>King of gods and </a:t>
            </a:r>
            <a:r>
              <a:rPr lang="en-US" dirty="0" smtClean="0"/>
              <a:t>men.</a:t>
            </a:r>
          </a:p>
          <a:p>
            <a:pPr lvl="1"/>
            <a:r>
              <a:rPr lang="en-US" dirty="0" smtClean="0"/>
              <a:t>Zeus </a:t>
            </a:r>
            <a:r>
              <a:rPr lang="en-US" dirty="0"/>
              <a:t>is occasionally depicted as weighing men’s fates in his scales. </a:t>
            </a:r>
            <a:endParaRPr lang="en-US" dirty="0" smtClean="0"/>
          </a:p>
          <a:p>
            <a:pPr lvl="1"/>
            <a:r>
              <a:rPr lang="en-US" dirty="0" smtClean="0"/>
              <a:t>He </a:t>
            </a:r>
            <a:r>
              <a:rPr lang="en-US" dirty="0"/>
              <a:t>sometimes helps Odysseus or permits Athena to do the same</a:t>
            </a:r>
            <a:r>
              <a:rPr lang="en-US" dirty="0" smtClean="0"/>
              <a:t>.</a:t>
            </a:r>
          </a:p>
          <a:p>
            <a:r>
              <a:rPr lang="en-US" dirty="0" smtClean="0"/>
              <a:t>Cronus: Father of Zeus.</a:t>
            </a:r>
          </a:p>
          <a:p>
            <a:r>
              <a:rPr lang="en-US" dirty="0" smtClean="0"/>
              <a:t>Hermes: Son of Zeus.</a:t>
            </a:r>
          </a:p>
          <a:p>
            <a:pPr lvl="1"/>
            <a:r>
              <a:rPr lang="en-US" dirty="0" smtClean="0"/>
              <a:t>God of land travel and shepherds.</a:t>
            </a:r>
          </a:p>
          <a:p>
            <a:pPr lvl="1"/>
            <a:r>
              <a:rPr lang="en-US" dirty="0" smtClean="0"/>
              <a:t>Hermes </a:t>
            </a:r>
            <a:r>
              <a:rPr lang="en-US" dirty="0"/>
              <a:t>comes as a messenger to persuade Calypso let Odysseus go. </a:t>
            </a:r>
            <a:endParaRPr lang="en-US" dirty="0" smtClean="0"/>
          </a:p>
          <a:p>
            <a:pPr lvl="1"/>
            <a:r>
              <a:rPr lang="en-US" dirty="0" smtClean="0"/>
              <a:t>Hermes </a:t>
            </a:r>
            <a:r>
              <a:rPr lang="en-US" dirty="0"/>
              <a:t>gives Odysseus advice on how to avoid danger from Circe and how to get his men back from </a:t>
            </a:r>
            <a:r>
              <a:rPr lang="en-US" dirty="0" smtClean="0"/>
              <a:t>her</a:t>
            </a:r>
            <a:r>
              <a:rPr lang="en-US" dirty="0" smtClean="0">
                <a:sym typeface="Wingdings" pitchFamily="2" charset="2"/>
              </a:rPr>
              <a:t> magical plant.</a:t>
            </a:r>
          </a:p>
          <a:p>
            <a:r>
              <a:rPr lang="en-US" dirty="0" smtClean="0"/>
              <a:t>Apollo: </a:t>
            </a:r>
            <a:r>
              <a:rPr lang="en-US" dirty="0"/>
              <a:t>The God of Archery is called on by Odysseus just before he shoots the bow on his (Apollo's) festival day. </a:t>
            </a:r>
            <a:endParaRPr lang="en-US" dirty="0" smtClean="0"/>
          </a:p>
        </p:txBody>
      </p:sp>
    </p:spTree>
    <p:extLst>
      <p:ext uri="{BB962C8B-B14F-4D97-AF65-F5344CB8AC3E}">
        <p14:creationId xmlns:p14="http://schemas.microsoft.com/office/powerpoint/2010/main" xmlns="" val="1784345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548640"/>
          </a:xfrm>
        </p:spPr>
        <p:txBody>
          <a:bodyPr>
            <a:normAutofit fontScale="90000"/>
          </a:bodyPr>
          <a:lstStyle/>
          <a:p>
            <a:pPr algn="ctr"/>
            <a:r>
              <a:rPr lang="en-US" dirty="0" smtClean="0"/>
              <a:t>Gods</a:t>
            </a:r>
            <a:endParaRPr lang="en-US" dirty="0"/>
          </a:p>
        </p:txBody>
      </p:sp>
      <p:sp>
        <p:nvSpPr>
          <p:cNvPr id="3" name="Content Placeholder 2"/>
          <p:cNvSpPr>
            <a:spLocks noGrp="1"/>
          </p:cNvSpPr>
          <p:nvPr>
            <p:ph idx="1"/>
          </p:nvPr>
        </p:nvSpPr>
        <p:spPr>
          <a:xfrm>
            <a:off x="152400" y="685800"/>
            <a:ext cx="7924800" cy="5769936"/>
          </a:xfrm>
        </p:spPr>
        <p:txBody>
          <a:bodyPr>
            <a:normAutofit fontScale="92500" lnSpcReduction="10000"/>
          </a:bodyPr>
          <a:lstStyle/>
          <a:p>
            <a:r>
              <a:rPr lang="en-US" dirty="0" smtClean="0"/>
              <a:t>Poseidon: God </a:t>
            </a:r>
            <a:r>
              <a:rPr lang="en-US" dirty="0"/>
              <a:t>of the sea. </a:t>
            </a:r>
            <a:endParaRPr lang="en-US" dirty="0" smtClean="0"/>
          </a:p>
          <a:p>
            <a:pPr lvl="1"/>
            <a:r>
              <a:rPr lang="en-US" dirty="0" smtClean="0"/>
              <a:t>As </a:t>
            </a:r>
            <a:r>
              <a:rPr lang="en-US" dirty="0"/>
              <a:t>the suitors are Odysseus’s mortal antagonists, Poseidon is his divine antagonist. </a:t>
            </a:r>
            <a:endParaRPr lang="en-US" dirty="0" smtClean="0"/>
          </a:p>
          <a:p>
            <a:pPr lvl="1"/>
            <a:r>
              <a:rPr lang="en-US" dirty="0" smtClean="0"/>
              <a:t>He </a:t>
            </a:r>
            <a:r>
              <a:rPr lang="en-US" dirty="0"/>
              <a:t>despises Odysseus for blinding his son, the Cyclops Polyphemus, and constantly hampers his journey home. </a:t>
            </a:r>
            <a:endParaRPr lang="en-US" dirty="0" smtClean="0"/>
          </a:p>
          <a:p>
            <a:pPr lvl="1"/>
            <a:r>
              <a:rPr lang="en-US" dirty="0" smtClean="0"/>
              <a:t>Ironically</a:t>
            </a:r>
            <a:r>
              <a:rPr lang="en-US" dirty="0"/>
              <a:t>, Poseidon is the patron of the seafaring </a:t>
            </a:r>
            <a:r>
              <a:rPr lang="en-US" dirty="0" err="1"/>
              <a:t>Phaeacians</a:t>
            </a:r>
            <a:r>
              <a:rPr lang="en-US" dirty="0"/>
              <a:t>, who ultimately help to return Odysseus to Ithaca</a:t>
            </a:r>
            <a:r>
              <a:rPr lang="en-US" dirty="0" smtClean="0"/>
              <a:t>.</a:t>
            </a:r>
          </a:p>
          <a:p>
            <a:r>
              <a:rPr lang="en-US" dirty="0" smtClean="0"/>
              <a:t>Athena: </a:t>
            </a:r>
            <a:r>
              <a:rPr lang="en-US" dirty="0"/>
              <a:t>Daughter of Zeus and goddess of wisdom, purposeful battle, and the womanly arts. </a:t>
            </a:r>
            <a:endParaRPr lang="en-US" dirty="0" smtClean="0"/>
          </a:p>
          <a:p>
            <a:pPr lvl="1"/>
            <a:r>
              <a:rPr lang="en-US" dirty="0" smtClean="0"/>
              <a:t>Athena </a:t>
            </a:r>
            <a:r>
              <a:rPr lang="en-US" dirty="0"/>
              <a:t>assists Odysseus and Telemachus with divine powers throughout the epic, and she speaks up for them in the councils of the gods on Mount Olympus. </a:t>
            </a:r>
            <a:endParaRPr lang="en-US" dirty="0" smtClean="0"/>
          </a:p>
          <a:p>
            <a:pPr lvl="1"/>
            <a:r>
              <a:rPr lang="en-US" dirty="0" smtClean="0"/>
              <a:t>She </a:t>
            </a:r>
            <a:r>
              <a:rPr lang="en-US" dirty="0"/>
              <a:t>often appears in disguise as Mentor, an old friend of Odysseus</a:t>
            </a:r>
            <a:r>
              <a:rPr lang="en-US" dirty="0" smtClean="0"/>
              <a:t>.</a:t>
            </a:r>
          </a:p>
          <a:p>
            <a:r>
              <a:rPr lang="en-US" dirty="0" smtClean="0"/>
              <a:t>Persephone: Daughter of Zeus. Queen of the underworld.</a:t>
            </a:r>
          </a:p>
          <a:p>
            <a:pPr lvl="1"/>
            <a:endParaRPr lang="en-US" dirty="0"/>
          </a:p>
        </p:txBody>
      </p:sp>
    </p:spTree>
    <p:extLst>
      <p:ext uri="{BB962C8B-B14F-4D97-AF65-F5344CB8AC3E}">
        <p14:creationId xmlns:p14="http://schemas.microsoft.com/office/powerpoint/2010/main" xmlns="" val="2369864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Monsters and other mythical creatures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Polyphemus: Son of Poseidon. One </a:t>
            </a:r>
            <a:r>
              <a:rPr lang="en-US" dirty="0"/>
              <a:t>of the Cyclopes (uncivilized one-eyed giants) whose island Odysseus comes to soon after leaving Troy. </a:t>
            </a:r>
            <a:endParaRPr lang="en-US" dirty="0" smtClean="0"/>
          </a:p>
          <a:p>
            <a:pPr lvl="1"/>
            <a:r>
              <a:rPr lang="en-US" dirty="0"/>
              <a:t>I</a:t>
            </a:r>
            <a:r>
              <a:rPr lang="en-US" dirty="0" smtClean="0"/>
              <a:t>mprisons </a:t>
            </a:r>
            <a:r>
              <a:rPr lang="en-US" dirty="0"/>
              <a:t>Odysseus and his crew and tries to eat them, but Odysseus blinds him through a clever ruse and manages to escape</a:t>
            </a:r>
            <a:r>
              <a:rPr lang="en-US" dirty="0" smtClean="0"/>
              <a:t>.</a:t>
            </a:r>
          </a:p>
          <a:p>
            <a:r>
              <a:rPr lang="en-US" dirty="0" smtClean="0"/>
              <a:t>Calypso: </a:t>
            </a:r>
            <a:r>
              <a:rPr lang="en-US" dirty="0"/>
              <a:t>The beautiful nymph who falls in love with Odysseus when he lands on her </a:t>
            </a:r>
            <a:r>
              <a:rPr lang="en-US" dirty="0" smtClean="0"/>
              <a:t>island-home. </a:t>
            </a:r>
          </a:p>
          <a:p>
            <a:pPr lvl="1"/>
            <a:r>
              <a:rPr lang="en-US" dirty="0" smtClean="0"/>
              <a:t>Calypso </a:t>
            </a:r>
            <a:r>
              <a:rPr lang="en-US" dirty="0"/>
              <a:t>holds him prisoner there for seven years until Hermes, the messenger god, persuades her to let him </a:t>
            </a:r>
            <a:r>
              <a:rPr lang="en-US" dirty="0" smtClean="0"/>
              <a:t>go.</a:t>
            </a:r>
          </a:p>
          <a:p>
            <a:r>
              <a:rPr lang="en-US" dirty="0" smtClean="0"/>
              <a:t>Circe: </a:t>
            </a:r>
            <a:r>
              <a:rPr lang="en-US" dirty="0"/>
              <a:t>The beautiful witch-goddess who transforms Odysseus’s crew into swine when he lands on her island. </a:t>
            </a:r>
            <a:endParaRPr lang="en-US" dirty="0" smtClean="0"/>
          </a:p>
          <a:p>
            <a:pPr lvl="1"/>
            <a:r>
              <a:rPr lang="en-US" dirty="0" smtClean="0"/>
              <a:t>With </a:t>
            </a:r>
            <a:r>
              <a:rPr lang="en-US" dirty="0"/>
              <a:t>Hermes’ help, Odysseus resists Circe’s powers and then becomes her lover, living in luxury at her side for a year.</a:t>
            </a:r>
          </a:p>
        </p:txBody>
      </p:sp>
    </p:spTree>
    <p:extLst>
      <p:ext uri="{BB962C8B-B14F-4D97-AF65-F5344CB8AC3E}">
        <p14:creationId xmlns:p14="http://schemas.microsoft.com/office/powerpoint/2010/main" xmlns="" val="3854756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Monsters and other mythical creatures</a:t>
            </a:r>
          </a:p>
        </p:txBody>
      </p:sp>
      <p:sp>
        <p:nvSpPr>
          <p:cNvPr id="3" name="Content Placeholder 2"/>
          <p:cNvSpPr>
            <a:spLocks noGrp="1"/>
          </p:cNvSpPr>
          <p:nvPr>
            <p:ph idx="1"/>
          </p:nvPr>
        </p:nvSpPr>
        <p:spPr/>
        <p:txBody>
          <a:bodyPr/>
          <a:lstStyle/>
          <a:p>
            <a:r>
              <a:rPr lang="en-US" dirty="0" smtClean="0"/>
              <a:t>Sirens: </a:t>
            </a:r>
            <a:r>
              <a:rPr lang="en-US" dirty="0"/>
              <a:t>D</a:t>
            </a:r>
            <a:r>
              <a:rPr lang="en-US" dirty="0" smtClean="0"/>
              <a:t>angerous </a:t>
            </a:r>
            <a:r>
              <a:rPr lang="en-US" dirty="0"/>
              <a:t>and beautiful creatures, portrayed as femmes </a:t>
            </a:r>
            <a:r>
              <a:rPr lang="en-US" dirty="0" smtClean="0"/>
              <a:t>fatales who </a:t>
            </a:r>
            <a:r>
              <a:rPr lang="en-US" dirty="0"/>
              <a:t>lured nearby sailors with their enchanting music and voices to shipwreck on the rocky coast of their island</a:t>
            </a:r>
            <a:r>
              <a:rPr lang="en-US" dirty="0" smtClean="0"/>
              <a:t>.</a:t>
            </a:r>
          </a:p>
          <a:p>
            <a:pPr lvl="1"/>
            <a:r>
              <a:rPr lang="en-US" dirty="0" smtClean="0"/>
              <a:t>One of the dangers that Circe warns Odysseus of in the sea</a:t>
            </a:r>
            <a:r>
              <a:rPr lang="en-US" dirty="0"/>
              <a:t>.</a:t>
            </a:r>
            <a:endParaRPr lang="en-US" dirty="0" smtClean="0"/>
          </a:p>
        </p:txBody>
      </p:sp>
    </p:spTree>
    <p:extLst>
      <p:ext uri="{BB962C8B-B14F-4D97-AF65-F5344CB8AC3E}">
        <p14:creationId xmlns:p14="http://schemas.microsoft.com/office/powerpoint/2010/main" xmlns="" val="1784262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Homer</a:t>
            </a:r>
            <a:endParaRPr lang="en-US" dirty="0"/>
          </a:p>
        </p:txBody>
      </p:sp>
      <p:sp>
        <p:nvSpPr>
          <p:cNvPr id="3" name="Content Placeholder 2"/>
          <p:cNvSpPr>
            <a:spLocks noGrp="1"/>
          </p:cNvSpPr>
          <p:nvPr>
            <p:ph idx="1"/>
          </p:nvPr>
        </p:nvSpPr>
        <p:spPr/>
        <p:txBody>
          <a:bodyPr/>
          <a:lstStyle/>
          <a:p>
            <a:r>
              <a:rPr lang="en-US" dirty="0" smtClean="0"/>
              <a:t>No </a:t>
            </a:r>
            <a:r>
              <a:rPr lang="en-US" dirty="0"/>
              <a:t>one knows for sure who Homer </a:t>
            </a:r>
            <a:r>
              <a:rPr lang="en-US" dirty="0" smtClean="0"/>
              <a:t>was.</a:t>
            </a:r>
          </a:p>
          <a:p>
            <a:r>
              <a:rPr lang="en-US" dirty="0" smtClean="0"/>
              <a:t>Later </a:t>
            </a:r>
            <a:r>
              <a:rPr lang="en-US" dirty="0"/>
              <a:t>Greeks believed he was a blind minstrel, or singer, from the island of </a:t>
            </a:r>
            <a:r>
              <a:rPr lang="en-US" dirty="0" smtClean="0"/>
              <a:t>Chios.</a:t>
            </a:r>
          </a:p>
          <a:p>
            <a:r>
              <a:rPr lang="en-US" dirty="0" smtClean="0"/>
              <a:t>One </a:t>
            </a:r>
            <a:r>
              <a:rPr lang="en-US" dirty="0"/>
              <a:t>scholar suggests Homer was a woman because home and hearth played such an important role in his stories. </a:t>
            </a:r>
            <a:endParaRPr lang="en-US" dirty="0" smtClean="0"/>
          </a:p>
          <a:p>
            <a:r>
              <a:rPr lang="en-US" dirty="0" smtClean="0"/>
              <a:t>Some scholars </a:t>
            </a:r>
            <a:r>
              <a:rPr lang="en-US" dirty="0"/>
              <a:t>think there were two Homers. </a:t>
            </a:r>
            <a:r>
              <a:rPr lang="en-US" dirty="0" smtClean="0"/>
              <a:t>Others think </a:t>
            </a:r>
            <a:r>
              <a:rPr lang="en-US" dirty="0"/>
              <a:t>he was just a legend.</a:t>
            </a:r>
          </a:p>
        </p:txBody>
      </p:sp>
    </p:spTree>
    <p:extLst>
      <p:ext uri="{BB962C8B-B14F-4D97-AF65-F5344CB8AC3E}">
        <p14:creationId xmlns:p14="http://schemas.microsoft.com/office/powerpoint/2010/main" xmlns="" val="2972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624840"/>
          </a:xfrm>
        </p:spPr>
        <p:txBody>
          <a:bodyPr/>
          <a:lstStyle/>
          <a:p>
            <a:pPr algn="ctr"/>
            <a:r>
              <a:rPr lang="en-US" dirty="0" smtClean="0"/>
              <a:t>The Epic Poem</a:t>
            </a:r>
            <a:endParaRPr lang="en-US" dirty="0"/>
          </a:p>
        </p:txBody>
      </p:sp>
      <p:sp>
        <p:nvSpPr>
          <p:cNvPr id="3" name="Content Placeholder 2"/>
          <p:cNvSpPr>
            <a:spLocks noGrp="1"/>
          </p:cNvSpPr>
          <p:nvPr>
            <p:ph idx="1"/>
          </p:nvPr>
        </p:nvSpPr>
        <p:spPr>
          <a:xfrm>
            <a:off x="152400" y="838200"/>
            <a:ext cx="5599975" cy="4800600"/>
          </a:xfrm>
        </p:spPr>
        <p:txBody>
          <a:bodyPr>
            <a:normAutofit/>
          </a:bodyPr>
          <a:lstStyle/>
          <a:p>
            <a:r>
              <a:rPr lang="en-US" dirty="0" smtClean="0"/>
              <a:t>The Odyssey, like other epic poems, begins in the middle of the action (in medias res).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8200" y="1820252"/>
            <a:ext cx="3377947" cy="33613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82836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Odysseus’ Journey</a:t>
            </a:r>
            <a:endParaRPr lang="en-US" dirty="0"/>
          </a:p>
        </p:txBody>
      </p:sp>
      <p:sp>
        <p:nvSpPr>
          <p:cNvPr id="3" name="Content Placeholder 2"/>
          <p:cNvSpPr>
            <a:spLocks noGrp="1"/>
          </p:cNvSpPr>
          <p:nvPr>
            <p:ph idx="1"/>
          </p:nvPr>
        </p:nvSpPr>
        <p:spPr/>
        <p:txBody>
          <a:bodyPr/>
          <a:lstStyle/>
          <a:p>
            <a:r>
              <a:rPr lang="en-US" dirty="0" smtClean="0"/>
              <a:t>Odysseus </a:t>
            </a:r>
            <a:r>
              <a:rPr lang="en-US" dirty="0"/>
              <a:t>is not a typical epic hero. He is     faced with:   </a:t>
            </a:r>
          </a:p>
          <a:p>
            <a:pPr lvl="1"/>
            <a:r>
              <a:rPr lang="en-US" dirty="0" smtClean="0"/>
              <a:t>difficult </a:t>
            </a:r>
            <a:r>
              <a:rPr lang="en-US" dirty="0"/>
              <a:t>choices   </a:t>
            </a:r>
          </a:p>
          <a:p>
            <a:pPr lvl="1"/>
            <a:r>
              <a:rPr lang="en-US" dirty="0" smtClean="0"/>
              <a:t>post-war </a:t>
            </a:r>
            <a:r>
              <a:rPr lang="en-US" dirty="0"/>
              <a:t>disillusionment   </a:t>
            </a:r>
          </a:p>
          <a:p>
            <a:pPr lvl="1"/>
            <a:r>
              <a:rPr lang="en-US" dirty="0" smtClean="0"/>
              <a:t>disrespect </a:t>
            </a:r>
            <a:r>
              <a:rPr lang="en-US" dirty="0"/>
              <a:t>from the people of </a:t>
            </a:r>
            <a:r>
              <a:rPr lang="en-US" dirty="0" smtClean="0"/>
              <a:t>his homeland</a:t>
            </a:r>
          </a:p>
          <a:p>
            <a:pPr marL="502920" indent="-457200"/>
            <a:r>
              <a:rPr lang="en-US" dirty="0" smtClean="0"/>
              <a:t>Before </a:t>
            </a:r>
            <a:r>
              <a:rPr lang="en-US" dirty="0"/>
              <a:t>the Trojan War, Odysseus:   </a:t>
            </a:r>
          </a:p>
          <a:p>
            <a:pPr marL="749808" lvl="1" indent="-457200"/>
            <a:r>
              <a:rPr lang="en-US" dirty="0" smtClean="0"/>
              <a:t>married </a:t>
            </a:r>
            <a:r>
              <a:rPr lang="en-US" dirty="0"/>
              <a:t>the beautiful and faithful Penelope   </a:t>
            </a:r>
          </a:p>
          <a:p>
            <a:pPr marL="749808" lvl="1" indent="-457200"/>
            <a:r>
              <a:rPr lang="en-US" dirty="0" smtClean="0"/>
              <a:t>had </a:t>
            </a:r>
            <a:r>
              <a:rPr lang="en-US" dirty="0"/>
              <a:t>one </a:t>
            </a:r>
            <a:r>
              <a:rPr lang="en-US" dirty="0" smtClean="0"/>
              <a:t>son named Telemachus</a:t>
            </a:r>
            <a:endParaRPr lang="en-US" dirty="0"/>
          </a:p>
        </p:txBody>
      </p:sp>
    </p:spTree>
    <p:extLst>
      <p:ext uri="{BB962C8B-B14F-4D97-AF65-F5344CB8AC3E}">
        <p14:creationId xmlns:p14="http://schemas.microsoft.com/office/powerpoint/2010/main" xmlns="" val="2064150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86992" y="1143000"/>
            <a:ext cx="5715000" cy="5715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title"/>
          </p:nvPr>
        </p:nvSpPr>
        <p:spPr/>
        <p:txBody>
          <a:bodyPr/>
          <a:lstStyle/>
          <a:p>
            <a:pPr algn="ctr"/>
            <a:r>
              <a:rPr lang="en-US" dirty="0" smtClean="0"/>
              <a:t>The Trojan war</a:t>
            </a:r>
            <a:endParaRPr lang="en-US" dirty="0"/>
          </a:p>
        </p:txBody>
      </p:sp>
      <p:sp>
        <p:nvSpPr>
          <p:cNvPr id="3" name="Content Placeholder 2"/>
          <p:cNvSpPr>
            <a:spLocks noGrp="1"/>
          </p:cNvSpPr>
          <p:nvPr>
            <p:ph idx="1"/>
          </p:nvPr>
        </p:nvSpPr>
        <p:spPr/>
        <p:txBody>
          <a:bodyPr/>
          <a:lstStyle/>
          <a:p>
            <a:r>
              <a:rPr lang="en-US" dirty="0" smtClean="0"/>
              <a:t>War between </a:t>
            </a:r>
          </a:p>
          <a:p>
            <a:pPr marL="0" indent="0">
              <a:buNone/>
            </a:pPr>
            <a:r>
              <a:rPr lang="en-US" dirty="0" smtClean="0"/>
              <a:t>Troy and </a:t>
            </a:r>
            <a:r>
              <a:rPr lang="en-US" dirty="0" err="1" smtClean="0"/>
              <a:t>Mycenean</a:t>
            </a:r>
            <a:r>
              <a:rPr lang="en-US" dirty="0" smtClean="0"/>
              <a:t> </a:t>
            </a:r>
          </a:p>
          <a:p>
            <a:pPr marL="0" indent="0">
              <a:buNone/>
            </a:pPr>
            <a:r>
              <a:rPr lang="en-US" dirty="0" smtClean="0"/>
              <a:t>Greece.</a:t>
            </a:r>
          </a:p>
          <a:p>
            <a:r>
              <a:rPr lang="en-US" dirty="0" smtClean="0"/>
              <a:t>Lasted 10 years. </a:t>
            </a:r>
            <a:endParaRPr lang="en-US" dirty="0"/>
          </a:p>
        </p:txBody>
      </p:sp>
      <p:sp>
        <p:nvSpPr>
          <p:cNvPr id="4" name="Down Arrow 3"/>
          <p:cNvSpPr/>
          <p:nvPr/>
        </p:nvSpPr>
        <p:spPr>
          <a:xfrm>
            <a:off x="7010400" y="3429000"/>
            <a:ext cx="304800"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484447" y="4130431"/>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97247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701040"/>
          </a:xfrm>
        </p:spPr>
        <p:txBody>
          <a:bodyPr/>
          <a:lstStyle/>
          <a:p>
            <a:r>
              <a:rPr lang="en-US" dirty="0" smtClean="0"/>
              <a:t>How did it start?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09130963"/>
              </p:ext>
            </p:extLst>
          </p:nvPr>
        </p:nvGraphicFramePr>
        <p:xfrm>
          <a:off x="457201" y="1524000"/>
          <a:ext cx="7543799" cy="4917282"/>
        </p:xfrm>
        <a:graphic>
          <a:graphicData uri="http://schemas.openxmlformats.org/drawingml/2006/table">
            <a:tbl>
              <a:tblPr/>
              <a:tblGrid>
                <a:gridCol w="7543799"/>
              </a:tblGrid>
              <a:tr h="4917282">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latin typeface="Helvetica, Verdana, Arial"/>
                        </a:rPr>
                        <a:t>The</a:t>
                      </a:r>
                      <a:r>
                        <a:rPr lang="en-US" sz="2800" baseline="0" dirty="0" smtClean="0">
                          <a:latin typeface="Helvetica, Verdana, Arial"/>
                        </a:rPr>
                        <a:t> goddess Eris was not invited to a wedding, so she became  upset and decided to throw a golden apple into the party. On the apple, there was a note that read, “for the fairest.”</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aseline="0" dirty="0" smtClean="0">
                          <a:latin typeface="Helvetica, Verdana, Arial"/>
                        </a:rPr>
                        <a:t>Because of the note on the apple, every goddess at the wedding claimed it was for her.</a:t>
                      </a:r>
                      <a:endParaRPr lang="en-US" sz="2800" dirty="0" smtClean="0">
                        <a:latin typeface="Helvetica, Verdana, Arial"/>
                      </a:endParaRPr>
                    </a:p>
                    <a:p>
                      <a:pPr marL="285750" indent="-285750" algn="l">
                        <a:buFont typeface="Arial" pitchFamily="34" charset="0"/>
                        <a:buChar char="•"/>
                      </a:pPr>
                      <a:r>
                        <a:rPr lang="en-US" sz="2800" dirty="0" smtClean="0">
                          <a:latin typeface="Helvetica, Verdana, Arial"/>
                        </a:rPr>
                        <a:t>The final decision of who the apple belonged to came</a:t>
                      </a:r>
                      <a:r>
                        <a:rPr lang="en-US" sz="2800" baseline="0" dirty="0" smtClean="0">
                          <a:latin typeface="Helvetica, Verdana, Arial"/>
                        </a:rPr>
                        <a:t> down to Hera, Aphrodite, and Athena.</a:t>
                      </a:r>
                    </a:p>
                  </a:txBody>
                  <a:tcPr marL="0" marR="0" marT="0" marB="0">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534329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701040"/>
          </a:xfrm>
        </p:spPr>
        <p:txBody>
          <a:bodyPr>
            <a:normAutofit/>
          </a:bodyPr>
          <a:lstStyle/>
          <a:p>
            <a:r>
              <a:rPr lang="en-US" sz="3600" dirty="0" smtClean="0"/>
              <a:t>How did it start? Continued.</a:t>
            </a:r>
            <a:endParaRPr lang="en-US" sz="3600" dirty="0"/>
          </a:p>
        </p:txBody>
      </p:sp>
      <p:sp>
        <p:nvSpPr>
          <p:cNvPr id="3" name="Content Placeholder 2"/>
          <p:cNvSpPr>
            <a:spLocks noGrp="1"/>
          </p:cNvSpPr>
          <p:nvPr>
            <p:ph idx="1"/>
          </p:nvPr>
        </p:nvSpPr>
        <p:spPr/>
        <p:txBody>
          <a:bodyPr>
            <a:normAutofit fontScale="92500" lnSpcReduction="10000"/>
          </a:bodyPr>
          <a:lstStyle/>
          <a:p>
            <a:pPr marL="285750" indent="-285750">
              <a:buFont typeface="Arial" pitchFamily="34" charset="0"/>
              <a:buChar char="•"/>
            </a:pPr>
            <a:r>
              <a:rPr lang="en-US" sz="2800" dirty="0">
                <a:latin typeface="Helvetica, Verdana, Arial"/>
              </a:rPr>
              <a:t>The person deciding whom the apple belonged to was Paris (his father was the king of Troy), so each of the three goddesses bribed him to be chosen as the “fairest.”</a:t>
            </a:r>
          </a:p>
          <a:p>
            <a:pPr marL="285750" indent="-285750">
              <a:buFont typeface="Arial" pitchFamily="34" charset="0"/>
              <a:buChar char="•"/>
            </a:pPr>
            <a:r>
              <a:rPr lang="en-US" sz="2800" dirty="0">
                <a:latin typeface="Helvetica, Verdana, Arial"/>
              </a:rPr>
              <a:t>Aphrodite promised Paris the most beautiful woman in the world, so naturally, he chose her.</a:t>
            </a:r>
          </a:p>
          <a:p>
            <a:pPr marL="285750" indent="-285750">
              <a:buFont typeface="Arial" pitchFamily="34" charset="0"/>
              <a:buChar char="•"/>
            </a:pPr>
            <a:r>
              <a:rPr lang="en-US" sz="2800" dirty="0">
                <a:latin typeface="Helvetica, Verdana, Arial"/>
              </a:rPr>
              <a:t>Because Aphrodite promised Paris the most beautiful woman in the world, Helen was the “most beautiful woman” who was promised. </a:t>
            </a:r>
          </a:p>
          <a:p>
            <a:pPr marL="285750" indent="-285750">
              <a:buFont typeface="Arial" pitchFamily="34" charset="0"/>
              <a:buChar char="•"/>
            </a:pPr>
            <a:r>
              <a:rPr lang="en-US" sz="2800" dirty="0">
                <a:latin typeface="Helvetica, Verdana, Arial"/>
              </a:rPr>
              <a:t>The problem with this promise was that Helen was married to Menelaus, king of Sparta.</a:t>
            </a:r>
            <a:endParaRPr lang="en-US" sz="2800" dirty="0"/>
          </a:p>
          <a:p>
            <a:endParaRPr lang="en-US" dirty="0"/>
          </a:p>
        </p:txBody>
      </p:sp>
    </p:spTree>
    <p:extLst>
      <p:ext uri="{BB962C8B-B14F-4D97-AF65-F5344CB8AC3E}">
        <p14:creationId xmlns:p14="http://schemas.microsoft.com/office/powerpoint/2010/main" xmlns="" val="2705750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239000" cy="701040"/>
          </a:xfrm>
        </p:spPr>
        <p:txBody>
          <a:bodyPr>
            <a:noAutofit/>
          </a:bodyPr>
          <a:lstStyle/>
          <a:p>
            <a:r>
              <a:rPr lang="en-US" sz="3600" dirty="0" smtClean="0"/>
              <a:t>How did it start? Continued.</a:t>
            </a:r>
            <a:endParaRPr lang="en-US" sz="3600" dirty="0"/>
          </a:p>
        </p:txBody>
      </p:sp>
      <p:sp>
        <p:nvSpPr>
          <p:cNvPr id="3" name="Content Placeholder 2"/>
          <p:cNvSpPr>
            <a:spLocks noGrp="1"/>
          </p:cNvSpPr>
          <p:nvPr>
            <p:ph idx="1"/>
          </p:nvPr>
        </p:nvSpPr>
        <p:spPr/>
        <p:txBody>
          <a:bodyPr/>
          <a:lstStyle/>
          <a:p>
            <a:r>
              <a:rPr lang="en-US" dirty="0" smtClean="0"/>
              <a:t>In order to claim his prize of the most beautiful woman (Helen), Paris traveled to Sparta, got Helen (with full cooperation from her and a portion of Menelaus’ fortune).</a:t>
            </a:r>
          </a:p>
          <a:p>
            <a:r>
              <a:rPr lang="en-US" dirty="0" smtClean="0"/>
              <a:t>Menelaus was furious with this, so he gathered an army (under the </a:t>
            </a:r>
            <a:r>
              <a:rPr lang="en-US" dirty="0" err="1" smtClean="0"/>
              <a:t>comman</a:t>
            </a:r>
            <a:r>
              <a:rPr lang="en-US" dirty="0" smtClean="0"/>
              <a:t> of his brother </a:t>
            </a:r>
            <a:r>
              <a:rPr lang="en-US" dirty="0" err="1" smtClean="0"/>
              <a:t>Aganemnon</a:t>
            </a:r>
            <a:r>
              <a:rPr lang="en-US" dirty="0" smtClean="0"/>
              <a:t>) and traveled to Troy to overtake the city. Thus, the Trojan War began.</a:t>
            </a:r>
            <a:endParaRPr lang="en-US" dirty="0"/>
          </a:p>
        </p:txBody>
      </p:sp>
    </p:spTree>
    <p:extLst>
      <p:ext uri="{BB962C8B-B14F-4D97-AF65-F5344CB8AC3E}">
        <p14:creationId xmlns:p14="http://schemas.microsoft.com/office/powerpoint/2010/main" xmlns="" val="3903626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
            <a:ext cx="7239000" cy="701040"/>
          </a:xfrm>
        </p:spPr>
        <p:txBody>
          <a:bodyPr/>
          <a:lstStyle/>
          <a:p>
            <a:r>
              <a:rPr lang="en-US" dirty="0" smtClean="0"/>
              <a:t>How did it end?</a:t>
            </a:r>
            <a:endParaRPr lang="en-US" dirty="0"/>
          </a:p>
        </p:txBody>
      </p:sp>
      <p:sp>
        <p:nvSpPr>
          <p:cNvPr id="3" name="Content Placeholder 2"/>
          <p:cNvSpPr>
            <a:spLocks noGrp="1"/>
          </p:cNvSpPr>
          <p:nvPr>
            <p:ph idx="1"/>
          </p:nvPr>
        </p:nvSpPr>
        <p:spPr>
          <a:xfrm>
            <a:off x="76200" y="762000"/>
            <a:ext cx="6096000" cy="5943600"/>
          </a:xfrm>
        </p:spPr>
        <p:txBody>
          <a:bodyPr>
            <a:normAutofit lnSpcReduction="10000"/>
          </a:bodyPr>
          <a:lstStyle/>
          <a:p>
            <a:r>
              <a:rPr lang="en-US" dirty="0" smtClean="0"/>
              <a:t>The Spartans (Greeks) built a hollow </a:t>
            </a:r>
          </a:p>
          <a:p>
            <a:pPr marL="0" indent="0">
              <a:buNone/>
            </a:pPr>
            <a:r>
              <a:rPr lang="en-US" dirty="0" smtClean="0"/>
              <a:t>wooden horse. </a:t>
            </a:r>
          </a:p>
          <a:p>
            <a:r>
              <a:rPr lang="en-US" dirty="0" smtClean="0"/>
              <a:t>They then hid the army of men inside the horse, wheeled it to the city of Troy, and left it outside the Trojan gates.</a:t>
            </a:r>
          </a:p>
          <a:p>
            <a:r>
              <a:rPr lang="en-US" dirty="0" smtClean="0"/>
              <a:t>The Trojans thought it was an offering to the gods and wheeled it into the city walls.</a:t>
            </a:r>
          </a:p>
          <a:p>
            <a:r>
              <a:rPr lang="en-US" dirty="0" smtClean="0"/>
              <a:t>As the Trojans were celebrating the horse, the Spartans (Greeks) jumped out of the horse and attacked the city of Troy. At the end of the attack, the entire city of Troy was burned to the ground.</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48754" y="533400"/>
            <a:ext cx="2886075" cy="17049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8400" y="2514600"/>
            <a:ext cx="2667000" cy="2135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97258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963</TotalTime>
  <Words>1030</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Introduction to The Odyssey</vt:lpstr>
      <vt:lpstr>Homer</vt:lpstr>
      <vt:lpstr>The Epic Poem</vt:lpstr>
      <vt:lpstr>Odysseus’ Journey</vt:lpstr>
      <vt:lpstr>The Trojan war</vt:lpstr>
      <vt:lpstr>How did it start?</vt:lpstr>
      <vt:lpstr>How did it start? Continued.</vt:lpstr>
      <vt:lpstr>How did it start? Continued.</vt:lpstr>
      <vt:lpstr>How did it end?</vt:lpstr>
      <vt:lpstr>Human Characters</vt:lpstr>
      <vt:lpstr>Human Characters</vt:lpstr>
      <vt:lpstr>Gods</vt:lpstr>
      <vt:lpstr>Gods</vt:lpstr>
      <vt:lpstr>Monsters and other mythical creatures</vt:lpstr>
      <vt:lpstr>Monsters and other mythical creatures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Odyssey</dc:title>
  <dc:creator>AHS Student</dc:creator>
  <cp:lastModifiedBy>APSB</cp:lastModifiedBy>
  <cp:revision>21</cp:revision>
  <dcterms:created xsi:type="dcterms:W3CDTF">2013-05-07T20:06:09Z</dcterms:created>
  <dcterms:modified xsi:type="dcterms:W3CDTF">2014-09-18T01:28:34Z</dcterms:modified>
</cp:coreProperties>
</file>