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embeddedFontLst>
    <p:embeddedFont>
      <p:font typeface="Georgia" panose="02040502050405020303" pitchFamily="18" charset="0"/>
      <p:regular r:id="rId35"/>
      <p:bold r:id="rId36"/>
      <p:italic r:id="rId37"/>
      <p:boldItalic r:id="rId38"/>
    </p:embeddedFont>
    <p:embeddedFont>
      <p:font typeface="Source Code Pro" panose="020B0604020202020204" charset="0"/>
      <p:regular r:id="rId39"/>
      <p:bold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Oswald" panose="020B0604020202020204" charset="0"/>
      <p:regular r:id="rId53"/>
      <p:bold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0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346319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Lesson #1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8547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6492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34657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05525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7243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</a:p>
        </p:txBody>
      </p:sp>
      <p:sp>
        <p:nvSpPr>
          <p:cNvPr id="227" name="Shape 22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1956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8614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247" name="Shape 24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280026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Evaluation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01240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5479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Interpretation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3522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23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Description</a:t>
            </a:r>
          </a:p>
        </p:txBody>
      </p:sp>
      <p:sp>
        <p:nvSpPr>
          <p:cNvPr id="287" name="Shape 28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39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2383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20288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6" name="Shape 3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2013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78177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42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Shape 3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Shape 3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351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" name="Shape 3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522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Shape 3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" name="Shape 3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74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Shape 3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7" name="Shape 36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759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Get image from http://www.moma.org/learn/moma_learning/1168-2 for your personal, classroom use.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Because this image copyright protected, you will need to pull them and copy them to your PowerPoint for your own personal educational use.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 Instructions:</a:t>
            </a: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Find the image using the link provided, right click the image, and then click “Copy.” On the PowerPoint page, right click, and select “Paste.” Resize as needed.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2971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Shape 3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6" name="Shape 3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233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10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5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can be assigned in class or as a homework assignment.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508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students do each step with this painting.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0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747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8791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4501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Analysis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6659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>
            <a:off x="4226100" y="3911300"/>
            <a:ext cx="691800" cy="518100"/>
          </a:xfrm>
          <a:prstGeom prst="triangle">
            <a:avLst>
              <a:gd name="adj" fmla="val 50000"/>
            </a:avLst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-25" y="0"/>
            <a:ext cx="9144000" cy="4165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411175" y="859066"/>
            <a:ext cx="8282400" cy="281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411175" y="4531000"/>
            <a:ext cx="8282400" cy="1680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hape 56"/>
          <p:cNvCxnSpPr/>
          <p:nvPr/>
        </p:nvCxnSpPr>
        <p:spPr>
          <a:xfrm>
            <a:off x="413275" y="3984366"/>
            <a:ext cx="9105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12000"/>
            </a:lvl1pPr>
            <a:lvl2pPr lvl="1">
              <a:spcBef>
                <a:spcPts val="0"/>
              </a:spcBef>
              <a:buSzPct val="100000"/>
              <a:defRPr sz="12000"/>
            </a:lvl2pPr>
            <a:lvl3pPr lvl="2">
              <a:spcBef>
                <a:spcPts val="0"/>
              </a:spcBef>
              <a:buSzPct val="100000"/>
              <a:defRPr sz="12000"/>
            </a:lvl3pPr>
            <a:lvl4pPr lvl="3">
              <a:spcBef>
                <a:spcPts val="0"/>
              </a:spcBef>
              <a:buSzPct val="100000"/>
              <a:defRPr sz="12000"/>
            </a:lvl4pPr>
            <a:lvl5pPr lvl="4">
              <a:spcBef>
                <a:spcPts val="0"/>
              </a:spcBef>
              <a:buSzPct val="100000"/>
              <a:defRPr sz="12000"/>
            </a:lvl5pPr>
            <a:lvl6pPr lvl="5">
              <a:spcBef>
                <a:spcPts val="0"/>
              </a:spcBef>
              <a:buSzPct val="100000"/>
              <a:defRPr sz="12000"/>
            </a:lvl6pPr>
            <a:lvl7pPr lvl="6">
              <a:spcBef>
                <a:spcPts val="0"/>
              </a:spcBef>
              <a:buSzPct val="100000"/>
              <a:defRPr sz="12000"/>
            </a:lvl7pPr>
            <a:lvl8pPr lvl="7">
              <a:spcBef>
                <a:spcPts val="0"/>
              </a:spcBef>
              <a:buSzPct val="100000"/>
              <a:defRPr sz="12000"/>
            </a:lvl8pPr>
            <a:lvl9pPr lvl="8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600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Shape 63" descr="FINAL BANNER REAL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9600" y="609600"/>
            <a:ext cx="7924800" cy="25911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Shape 64"/>
          <p:cNvSpPr/>
          <p:nvPr/>
        </p:nvSpPr>
        <p:spPr>
          <a:xfrm>
            <a:off x="0" y="3429000"/>
            <a:ext cx="9144000" cy="167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ctrTitle"/>
          </p:nvPr>
        </p:nvSpPr>
        <p:spPr>
          <a:xfrm>
            <a:off x="685800" y="3733800"/>
            <a:ext cx="7772400" cy="101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/>
          <p:nvPr/>
        </p:nvSpPr>
        <p:spPr>
          <a:xfrm>
            <a:off x="0" y="6578600"/>
            <a:ext cx="9144000" cy="21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Copyright © 2015 · The Art Curator for Kids · All Rights Reserved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Artworks CC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0" y="0"/>
            <a:ext cx="9144000" cy="584100"/>
          </a:xfrm>
          <a:prstGeom prst="rect">
            <a:avLst/>
          </a:prstGeom>
          <a:solidFill>
            <a:schemeClr val="accent4"/>
          </a:solidFill>
          <a:ln w="254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C0C0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572000" y="6502401"/>
            <a:ext cx="4572000" cy="35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C0C0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spcBef>
                <a:spcPts val="480"/>
              </a:spcBef>
              <a:buClr>
                <a:schemeClr val="lt1"/>
              </a:buClr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C0C0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mart Art Big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153400" cy="48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C0C0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C0C0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C0C0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71628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mart Art Big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2311401"/>
            <a:ext cx="8153400" cy="406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rgbClr val="0C0C0C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33350" algn="l" rtl="0">
              <a:spcBef>
                <a:spcPts val="480"/>
              </a:spcBef>
              <a:buClr>
                <a:srgbClr val="0C0C0C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01600" algn="l" rtl="0">
              <a:spcBef>
                <a:spcPts val="400"/>
              </a:spcBef>
              <a:buClr>
                <a:srgbClr val="0C0C0C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457200" y="1498600"/>
            <a:ext cx="8153400" cy="60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342900" algn="l" rtl="0">
              <a:spcBef>
                <a:spcPts val="400"/>
              </a:spcBef>
              <a:buClr>
                <a:schemeClr val="accent6"/>
              </a:buClr>
              <a:buFont typeface="Arial"/>
              <a:buNone/>
              <a:defRPr sz="2000" b="0" i="0" u="none" strike="noStrike" cap="none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C0C0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rtwork Pag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9144000" cy="35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42900" marR="0" lvl="0" indent="-342900" algn="ctr" rtl="0">
              <a:spcBef>
                <a:spcPts val="240"/>
              </a:spcBef>
              <a:buClr>
                <a:schemeClr val="lt1"/>
              </a:buClr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42950" marR="0" lvl="1" indent="-158750" algn="l" rtl="0">
              <a:spcBef>
                <a:spcPts val="400"/>
              </a:spcBef>
              <a:buClr>
                <a:srgbClr val="0C0C0C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143000" marR="0" lvl="2" indent="-114300" algn="l" rtl="0">
              <a:spcBef>
                <a:spcPts val="360"/>
              </a:spcBef>
              <a:buClr>
                <a:srgbClr val="0C0C0C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600200" marR="0" lvl="3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057400" marR="0" lvl="4" indent="-127000" algn="l" rtl="0">
              <a:spcBef>
                <a:spcPts val="320"/>
              </a:spcBef>
              <a:buClr>
                <a:srgbClr val="0C0C0C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2089800"/>
            <a:ext cx="9144000" cy="2678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30800" y="2519600"/>
            <a:ext cx="8282400" cy="2022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hape 24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29200" y="1700769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3999900" cy="4133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832400" y="1958433"/>
            <a:ext cx="3999900" cy="4133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hape 38"/>
          <p:cNvCxnSpPr/>
          <p:nvPr/>
        </p:nvCxnSpPr>
        <p:spPr>
          <a:xfrm>
            <a:off x="418675" y="1943716"/>
            <a:ext cx="6141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11700" y="2157605"/>
            <a:ext cx="2808000" cy="3934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90250" y="705200"/>
            <a:ext cx="5678100" cy="5447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5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bg>
      <p:bgPr>
        <a:solidFill>
          <a:schemeClr val="dk1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233"/>
            <a:ext cx="457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5994000"/>
            <a:ext cx="577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265500" y="1438333"/>
            <a:ext cx="4045200" cy="2385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265500" y="3895201"/>
            <a:ext cx="4045200" cy="179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9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311700" y="496666"/>
            <a:ext cx="8520600" cy="97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311700" y="1958433"/>
            <a:ext cx="8520600" cy="4133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-US" sz="10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ma.org/learn/moma_learning/1168-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art.org/en/georges-braqu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685800" y="3733800"/>
            <a:ext cx="7772400" cy="1016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Four Steps of Art Criticism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6019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 Harnatt,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Ease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1887</a:t>
            </a:r>
          </a:p>
        </p:txBody>
      </p:sp>
      <p:sp>
        <p:nvSpPr>
          <p:cNvPr id="190" name="Shape 19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pic>
        <p:nvPicPr>
          <p:cNvPr id="191" name="Shape 191" descr="http://1.bp.blogspot.com/_RnoICdmSZT8/TG0ZY4OCbfI/AAAAAAAAAzQ/PFuMQZgfyRU/s1600/harnett-ea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914400"/>
            <a:ext cx="5810288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/>
          <p:nvPr/>
        </p:nvSpPr>
        <p:spPr>
          <a:xfrm>
            <a:off x="304800" y="915412"/>
            <a:ext cx="2590800" cy="182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contrast of the bright white paper in the center creates emphasis to that spot.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6019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 Harnatt,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Ease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1887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pic>
        <p:nvPicPr>
          <p:cNvPr id="201" name="Shape 201" descr="http://1.bp.blogspot.com/_RnoICdmSZT8/TG0ZY4OCbfI/AAAAAAAAAzQ/PFuMQZgfyRU/s1600/harnett-ea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914400"/>
            <a:ext cx="5810288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/>
          <p:nvPr/>
        </p:nvSpPr>
        <p:spPr>
          <a:xfrm>
            <a:off x="304800" y="915412"/>
            <a:ext cx="2590800" cy="182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contents of the table suggest that the person who owns these objects enjoys music, reading, and is wealthy.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6019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 Harnatt,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Ease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1887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pic>
        <p:nvPicPr>
          <p:cNvPr id="211" name="Shape 211" descr="http://1.bp.blogspot.com/_RnoICdmSZT8/TG0ZY4OCbfI/AAAAAAAAAzQ/PFuMQZgfyRU/s1600/harnett-ea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700" y="598855"/>
            <a:ext cx="6591300" cy="58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0" y="902212"/>
            <a:ext cx="2590800" cy="182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 tapestry-covered table holds musical instruments, sheet music, books, lamps, flowers, an envelope, a lit cigar, and a fan.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8100" y="3049011"/>
            <a:ext cx="2514600" cy="304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6019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 Harnatt,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Ease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1887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pic>
        <p:nvPicPr>
          <p:cNvPr id="221" name="Shape 221" descr="http://1.bp.blogspot.com/_RnoICdmSZT8/TG0ZY4OCbfI/AAAAAAAAAzQ/PFuMQZgfyRU/s1600/harnett-ea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914400"/>
            <a:ext cx="5810288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Shape 222"/>
          <p:cNvSpPr/>
          <p:nvPr/>
        </p:nvSpPr>
        <p:spPr>
          <a:xfrm>
            <a:off x="304800" y="915412"/>
            <a:ext cx="2590800" cy="182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artist is skilled at creating a realistic effect. It looks like we could reach out and grab the items from the table!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Vincent van Gogh,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Starry Night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1889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231" name="Shape 23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colors and lines of this artwork make me feel sad. The swirls remind me of the way my chest feels when I am anxious.</a:t>
            </a:r>
          </a:p>
        </p:txBody>
      </p:sp>
      <p:sp>
        <p:nvSpPr>
          <p:cNvPr id="232" name="Shape 23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233" name="Shape 233" descr="A painting of a scene at night with 11 swirly stars and a bright yellow crescent moon. In the background there are hills, in the middle ground there is a moonlit town with a church that has an elongated steeple, and in the foreground there is the dark green silhouette of a cypress tre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4053" y="1066800"/>
            <a:ext cx="5859289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Vincent van Gogh,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Starry Night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1889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241" name="Shape 24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This is my favorite painting. It is so beautiful! 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243" name="Shape 243" descr="A painting of a scene at night with 11 swirly stars and a bright yellow crescent moon. In the background there are hills, in the middle ground there is a moonlit town with a church that has an elongated steeple, and in the foreground there is the dark green silhouette of a cypress tre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4053" y="1066800"/>
            <a:ext cx="5859289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Vincent van Gogh,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Starry Night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1889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251" name="Shape 25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lines flow up the Cyprus tree through the swirls in the sky then back down to the mountains which then return to the Cyprus tree.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253" name="Shape 253" descr="A painting of a scene at night with 11 swirly stars and a bright yellow crescent moon. In the background there are hills, in the middle ground there is a moonlit town with a church that has an elongated steeple, and in the foreground there is the dark green silhouette of a cypress tre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4053" y="1066800"/>
            <a:ext cx="5859289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Vincent van Gogh,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Starry Night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1889</a:t>
            </a:r>
          </a:p>
        </p:txBody>
      </p:sp>
      <p:sp>
        <p:nvSpPr>
          <p:cNvPr id="260" name="Shape 26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261" name="Shape 26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want to buy a poster of this and hang it on my wall.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263" name="Shape 263" descr="A painting of a scene at night with 11 swirly stars and a bright yellow crescent moon. In the background there are hills, in the middle ground there is a moonlit town with a church that has an elongated steeple, and in the foreground there is the dark green silhouette of a cypress tree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4053" y="1066800"/>
            <a:ext cx="5859289" cy="4648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Caravaggio,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Supper at Emmaus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1601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271" name="Shape 27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There are 4 guys sitting around a table. They are gesturing with their hands. One guy is about to stand up.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273" name="Shape 273" descr="emm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199" y="1143000"/>
            <a:ext cx="581863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Caravaggio,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Supper at Emmaus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1601</a:t>
            </a:r>
          </a:p>
        </p:txBody>
      </p:sp>
      <p:sp>
        <p:nvSpPr>
          <p:cNvPr id="280" name="Shape 28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281" name="Shape 28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 can tell this was painted in the Baroque time period because of the light, lines, and scruffy people.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283" name="Shape 283" descr="emm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199" y="1143000"/>
            <a:ext cx="581863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ctrTitle"/>
          </p:nvPr>
        </p:nvSpPr>
        <p:spPr>
          <a:xfrm>
            <a:off x="685800" y="3733800"/>
            <a:ext cx="7772400" cy="1016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Caravaggio,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Supper at Emmaus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1601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291" name="Shape 29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guys are disheveled looking. They have mismatched clothes, holes in their sleeves, and they are not clean-shaven.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293" name="Shape 293" descr="emm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199" y="1143000"/>
            <a:ext cx="581863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Caravaggio,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Supper at Emmaus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1601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301" name="Shape 30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artist used foreshortening to make it look like the limbs are coming out at us.</a:t>
            </a:r>
          </a:p>
        </p:txBody>
      </p:sp>
      <p:sp>
        <p:nvSpPr>
          <p:cNvPr id="302" name="Shape 30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303" name="Shape 303" descr="emm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199" y="1143000"/>
            <a:ext cx="581863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5791200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Caravaggio,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Supper at Emmaus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1601</a:t>
            </a:r>
          </a:p>
        </p:txBody>
      </p:sp>
      <p:sp>
        <p:nvSpPr>
          <p:cNvPr id="310" name="Shape 31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sp>
        <p:nvSpPr>
          <p:cNvPr id="311" name="Shape 311"/>
          <p:cNvSpPr/>
          <p:nvPr/>
        </p:nvSpPr>
        <p:spPr>
          <a:xfrm>
            <a:off x="304800" y="838200"/>
            <a:ext cx="2590800" cy="20563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 composition is closed-in and intimate.  The dramatic lighting pulls us in even more.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  <p:pic>
        <p:nvPicPr>
          <p:cNvPr id="313" name="Shape 313" descr="emma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199" y="1143000"/>
            <a:ext cx="5818636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716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2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Practice</a:t>
            </a:r>
          </a:p>
        </p:txBody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153399" cy="48514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Go back to your writing from the beginning of class about Dali’s </a:t>
            </a:r>
            <a:r>
              <a:rPr lang="en-US" sz="2800" b="0" i="1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Persistence of Memory</a:t>
            </a:r>
            <a:r>
              <a:rPr lang="en-US"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342900" marR="0" lvl="0" indent="-34290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Mark each statement you wrote about the painting with one of the following notations.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D for Description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A for Analysis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rgbClr val="0C0C0C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I for Interpretation</a:t>
            </a:r>
          </a:p>
          <a:p>
            <a:pPr marL="742950" marR="0" lvl="1" indent="-285750" algn="l" rtl="0">
              <a:spcBef>
                <a:spcPts val="560"/>
              </a:spcBef>
              <a:buClr>
                <a:srgbClr val="0C0C0C"/>
              </a:buClr>
              <a:buSzPct val="100000"/>
              <a:buFont typeface="Arial"/>
              <a:buChar char="–"/>
            </a:pPr>
            <a:r>
              <a:rPr lang="en-US" sz="2800" b="0" i="0" u="none" strike="noStrike" cap="none">
                <a:solidFill>
                  <a:srgbClr val="0C0C0C"/>
                </a:solidFill>
                <a:latin typeface="Trebuchet MS"/>
                <a:ea typeface="Trebuchet MS"/>
                <a:cs typeface="Trebuchet MS"/>
                <a:sym typeface="Trebuchet MS"/>
              </a:rPr>
              <a:t>E for Evaluation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2"/>
          </p:nvPr>
        </p:nvSpPr>
        <p:spPr>
          <a:xfrm>
            <a:off x="4572000" y="6502401"/>
            <a:ext cx="4572000" cy="35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Paul Gauguin, </a:t>
            </a:r>
            <a:r>
              <a:rPr lang="en-US" sz="14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Still Life with Three Puppies</a:t>
            </a:r>
            <a:r>
              <a:rPr lang="en-US"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1888</a:t>
            </a:r>
          </a:p>
        </p:txBody>
      </p:sp>
      <p:sp>
        <p:nvSpPr>
          <p:cNvPr id="325" name="Shape 325"/>
          <p:cNvSpPr txBox="1">
            <a:spLocks noGrp="1"/>
          </p:cNvSpPr>
          <p:nvPr>
            <p:ph type="body" idx="3"/>
          </p:nvPr>
        </p:nvSpPr>
        <p:spPr>
          <a:xfrm>
            <a:off x="0" y="0"/>
            <a:ext cx="46481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Art Criticism Quiz</a:t>
            </a:r>
          </a:p>
        </p:txBody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304800" y="990600"/>
            <a:ext cx="40385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Look at this 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artwork and do </a:t>
            </a:r>
          </a:p>
          <a:p>
            <a:pPr marL="342900" marR="0" lvl="0" indent="-342900" algn="l" rtl="0">
              <a:spcBef>
                <a:spcPts val="72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the activity on </a:t>
            </a:r>
          </a:p>
          <a:p>
            <a:pPr marL="342900" marR="0" lvl="0" indent="-342900" algn="l" rtl="0">
              <a:spcBef>
                <a:spcPts val="72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your paper.</a:t>
            </a:r>
          </a:p>
        </p:txBody>
      </p:sp>
      <p:pic>
        <p:nvPicPr>
          <p:cNvPr id="327" name="Shape 327" descr="http://uploads0.wikiart.org/images/paul-gauguin/still-life-with-three-puppies-1888.jpg!Larg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-85075"/>
            <a:ext cx="4495800" cy="651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2"/>
          </p:nvPr>
        </p:nvSpPr>
        <p:spPr>
          <a:xfrm>
            <a:off x="6583475" y="6502400"/>
            <a:ext cx="2636700" cy="35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1400" i="1"/>
              <a:t> </a:t>
            </a:r>
            <a:r>
              <a:rPr lang="en-US" sz="1400"/>
              <a:t>Frida Kahlo, </a:t>
            </a:r>
            <a:r>
              <a:rPr lang="en-US" sz="1400" i="1"/>
              <a:t>Two Fridas</a:t>
            </a:r>
            <a:r>
              <a:rPr lang="en-US" sz="1400"/>
              <a:t>, 1939</a:t>
            </a:r>
          </a:p>
        </p:txBody>
      </p:sp>
      <p:sp>
        <p:nvSpPr>
          <p:cNvPr id="335" name="Shape 335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36" name="Shape 336" descr="the-two-frida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583475" cy="6542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 txBox="1">
            <a:spLocks noGrp="1"/>
          </p:cNvSpPr>
          <p:nvPr>
            <p:ph type="body" idx="2"/>
          </p:nvPr>
        </p:nvSpPr>
        <p:spPr>
          <a:xfrm>
            <a:off x="457200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4" name="Shape 344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45" name="Shape 345" descr="the-two-frida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3475" y="0"/>
            <a:ext cx="690097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 txBox="1">
            <a:spLocks noGrp="1"/>
          </p:cNvSpPr>
          <p:nvPr>
            <p:ph type="body" idx="2"/>
          </p:nvPr>
        </p:nvSpPr>
        <p:spPr>
          <a:xfrm>
            <a:off x="5580700" y="6570775"/>
            <a:ext cx="3602400" cy="35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Lawrence Beall Smith, </a:t>
            </a:r>
            <a:r>
              <a:rPr lang="en-US" i="1"/>
              <a:t>Don’t Let That Shadow Touch Them</a:t>
            </a:r>
            <a:r>
              <a:rPr lang="en-US"/>
              <a:t>, 1942</a:t>
            </a:r>
          </a:p>
        </p:txBody>
      </p:sp>
      <p:sp>
        <p:nvSpPr>
          <p:cNvPr id="353" name="Shape 353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54" name="Shape 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713403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1" name="Shape 361"/>
          <p:cNvSpPr txBox="1">
            <a:spLocks noGrp="1"/>
          </p:cNvSpPr>
          <p:nvPr>
            <p:ph type="body" idx="2"/>
          </p:nvPr>
        </p:nvSpPr>
        <p:spPr>
          <a:xfrm>
            <a:off x="457200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Sandy Skoglund, Revenge of the Goldfish, 1981</a:t>
            </a:r>
          </a:p>
        </p:txBody>
      </p:sp>
      <p:sp>
        <p:nvSpPr>
          <p:cNvPr id="362" name="Shape 362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63" name="Shape 363" descr="tumblr_m1p6yz976m1qan19ko1_r1_128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400" y="-25400"/>
            <a:ext cx="8297491" cy="652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0" name="Shape 370"/>
          <p:cNvSpPr txBox="1">
            <a:spLocks noGrp="1"/>
          </p:cNvSpPr>
          <p:nvPr>
            <p:ph type="body" idx="2"/>
          </p:nvPr>
        </p:nvSpPr>
        <p:spPr>
          <a:xfrm>
            <a:off x="457200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Pablo Picasso, </a:t>
            </a:r>
            <a:r>
              <a:rPr lang="en-US" i="1"/>
              <a:t>The Old Guitarist</a:t>
            </a:r>
            <a:r>
              <a:rPr lang="en-US"/>
              <a:t>, 1904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72" name="Shape 372" descr="the-old-guitarist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4571999" cy="68720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0" y="6477000"/>
            <a:ext cx="9144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Salvador Dalí, T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 Persistence of Memory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1931</a:t>
            </a:r>
          </a:p>
        </p:txBody>
      </p:sp>
      <p:sp>
        <p:nvSpPr>
          <p:cNvPr id="102" name="Shape 102"/>
          <p:cNvSpPr/>
          <p:nvPr/>
        </p:nvSpPr>
        <p:spPr>
          <a:xfrm>
            <a:off x="838200" y="1143000"/>
            <a:ext cx="7848600" cy="4267199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8D153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Get image from </a:t>
            </a:r>
            <a:r>
              <a:rPr lang="en-US" sz="3600" b="0" i="0" u="sng" strike="noStrike" cap="none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3"/>
              </a:rPr>
              <a:t>http://www.moma.org/learn/moma_learning/1168-2</a:t>
            </a:r>
            <a:r>
              <a:rPr lang="en-US" sz="36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 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Spend the next 10 minutes writing about this painting.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" name="Shape 379"/>
          <p:cNvSpPr txBox="1">
            <a:spLocks noGrp="1"/>
          </p:cNvSpPr>
          <p:nvPr>
            <p:ph type="body" idx="2"/>
          </p:nvPr>
        </p:nvSpPr>
        <p:spPr>
          <a:xfrm>
            <a:off x="5434425" y="6502400"/>
            <a:ext cx="3709500" cy="355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Rembrandt, </a:t>
            </a:r>
            <a:r>
              <a:rPr lang="en-US" i="1"/>
              <a:t>The Storm on the Sea of Galilee</a:t>
            </a:r>
            <a:r>
              <a:rPr lang="en-US"/>
              <a:t>, 1633</a:t>
            </a:r>
          </a:p>
        </p:txBody>
      </p:sp>
      <p:sp>
        <p:nvSpPr>
          <p:cNvPr id="380" name="Shape 38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81" name="Shape 381" descr="1838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" y="0"/>
            <a:ext cx="551383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2"/>
          </p:nvPr>
        </p:nvSpPr>
        <p:spPr>
          <a:xfrm>
            <a:off x="5348875" y="5307825"/>
            <a:ext cx="3795000" cy="15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marL="0" lvl="0" algn="l">
              <a:lnSpc>
                <a:spcPct val="16153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 b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Viaduct At L'Estaque</a:t>
            </a:r>
          </a:p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Georges Braque</a:t>
            </a:r>
          </a:p>
        </p:txBody>
      </p:sp>
      <p:sp>
        <p:nvSpPr>
          <p:cNvPr id="389" name="Shape 389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0" name="Shape 390" descr="aacf7d7b809b554e5bd551e789912e7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300" y="0"/>
            <a:ext cx="5294579" cy="650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7" name="Shape 397"/>
          <p:cNvSpPr txBox="1">
            <a:spLocks noGrp="1"/>
          </p:cNvSpPr>
          <p:nvPr>
            <p:ph type="body" idx="2"/>
          </p:nvPr>
        </p:nvSpPr>
        <p:spPr>
          <a:xfrm>
            <a:off x="4572000" y="6502401"/>
            <a:ext cx="4572000" cy="3554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/>
              <a:t>Nighthawks </a:t>
            </a:r>
            <a:r>
              <a:rPr lang="en-US"/>
              <a:t>Edward Hopper</a:t>
            </a:r>
          </a:p>
        </p:txBody>
      </p:sp>
      <p:sp>
        <p:nvSpPr>
          <p:cNvPr id="398" name="Shape 398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99" name="Shape 399" descr="Nighthawks_by_Edward_Hopper_194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6600"/>
            <a:ext cx="9144000" cy="498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52400" y="76200"/>
            <a:ext cx="68580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Discuss</a:t>
            </a:r>
          </a:p>
        </p:txBody>
      </p:sp>
      <p:grpSp>
        <p:nvGrpSpPr>
          <p:cNvPr id="110" name="Shape 110"/>
          <p:cNvGrpSpPr/>
          <p:nvPr/>
        </p:nvGrpSpPr>
        <p:grpSpPr>
          <a:xfrm>
            <a:off x="461550" y="2311400"/>
            <a:ext cx="8144695" cy="4064000"/>
            <a:chOff x="4350" y="0"/>
            <a:chExt cx="8144695" cy="4064000"/>
          </a:xfrm>
        </p:grpSpPr>
        <p:sp>
          <p:nvSpPr>
            <p:cNvPr id="111" name="Shape 111"/>
            <p:cNvSpPr/>
            <p:nvPr/>
          </p:nvSpPr>
          <p:spPr>
            <a:xfrm>
              <a:off x="611504" y="0"/>
              <a:ext cx="6930389" cy="40640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4CDD5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>
              <a:off x="4350" y="1219199"/>
              <a:ext cx="1936594" cy="1625599"/>
            </a:xfrm>
            <a:prstGeom prst="roundRect">
              <a:avLst>
                <a:gd name="adj" fmla="val 16667"/>
              </a:avLst>
            </a:prstGeom>
            <a:solidFill>
              <a:srgbClr val="E1487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3" name="Shape 113"/>
            <p:cNvSpPr txBox="1"/>
            <p:nvPr/>
          </p:nvSpPr>
          <p:spPr>
            <a:xfrm>
              <a:off x="4350" y="1219199"/>
              <a:ext cx="1936594" cy="1625599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Description</a:t>
              </a:r>
            </a:p>
          </p:txBody>
        </p:sp>
        <p:sp>
          <p:nvSpPr>
            <p:cNvPr id="114" name="Shape 114"/>
            <p:cNvSpPr/>
            <p:nvPr/>
          </p:nvSpPr>
          <p:spPr>
            <a:xfrm>
              <a:off x="2073717" y="1219199"/>
              <a:ext cx="1936594" cy="1625599"/>
            </a:xfrm>
            <a:prstGeom prst="roundRect">
              <a:avLst>
                <a:gd name="adj" fmla="val 16667"/>
              </a:avLst>
            </a:prstGeom>
            <a:solidFill>
              <a:srgbClr val="B453D8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5" name="Shape 115"/>
            <p:cNvSpPr txBox="1"/>
            <p:nvPr/>
          </p:nvSpPr>
          <p:spPr>
            <a:xfrm>
              <a:off x="2073717" y="1219199"/>
              <a:ext cx="1936594" cy="1625599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Analysis</a:t>
              </a:r>
            </a:p>
          </p:txBody>
        </p:sp>
        <p:sp>
          <p:nvSpPr>
            <p:cNvPr id="116" name="Shape 116"/>
            <p:cNvSpPr/>
            <p:nvPr/>
          </p:nvSpPr>
          <p:spPr>
            <a:xfrm>
              <a:off x="4143085" y="1219199"/>
              <a:ext cx="1936594" cy="1625599"/>
            </a:xfrm>
            <a:prstGeom prst="roundRect">
              <a:avLst>
                <a:gd name="adj" fmla="val 16667"/>
              </a:avLst>
            </a:prstGeom>
            <a:solidFill>
              <a:srgbClr val="6078C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7" name="Shape 117"/>
            <p:cNvSpPr txBox="1"/>
            <p:nvPr/>
          </p:nvSpPr>
          <p:spPr>
            <a:xfrm>
              <a:off x="4143085" y="1219199"/>
              <a:ext cx="1936594" cy="1625599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Interpretation</a:t>
              </a:r>
            </a:p>
          </p:txBody>
        </p:sp>
        <p:sp>
          <p:nvSpPr>
            <p:cNvPr id="118" name="Shape 118"/>
            <p:cNvSpPr/>
            <p:nvPr/>
          </p:nvSpPr>
          <p:spPr>
            <a:xfrm>
              <a:off x="6212451" y="1219199"/>
              <a:ext cx="1936594" cy="1625599"/>
            </a:xfrm>
            <a:prstGeom prst="roundRect">
              <a:avLst>
                <a:gd name="adj" fmla="val 16667"/>
              </a:avLst>
            </a:prstGeom>
            <a:solidFill>
              <a:srgbClr val="6CC3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9" name="Shape 119"/>
            <p:cNvSpPr txBox="1"/>
            <p:nvPr/>
          </p:nvSpPr>
          <p:spPr>
            <a:xfrm>
              <a:off x="6212451" y="1219199"/>
              <a:ext cx="1936594" cy="1625599"/>
            </a:xfrm>
            <a:prstGeom prst="rect">
              <a:avLst/>
            </a:prstGeom>
            <a:noFill/>
            <a:ln>
              <a:noFill/>
            </a:ln>
          </p:spPr>
          <p:txBody>
            <a:bodyPr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000" b="0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Evaluation</a:t>
              </a:r>
            </a:p>
          </p:txBody>
        </p:sp>
      </p:grpSp>
      <p:sp>
        <p:nvSpPr>
          <p:cNvPr id="120" name="Shape 120"/>
          <p:cNvSpPr txBox="1">
            <a:spLocks noGrp="1"/>
          </p:cNvSpPr>
          <p:nvPr>
            <p:ph type="body" idx="2"/>
          </p:nvPr>
        </p:nvSpPr>
        <p:spPr>
          <a:xfrm>
            <a:off x="457200" y="1498600"/>
            <a:ext cx="8153399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91153C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91153C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value of using the four steps of art </a:t>
            </a:r>
          </a:p>
          <a:p>
            <a:pPr marL="342900" marR="0" lvl="0" indent="-342900" algn="l" rtl="0">
              <a:spcBef>
                <a:spcPts val="560"/>
              </a:spcBef>
              <a:buClr>
                <a:srgbClr val="91153C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rgbClr val="91153C"/>
                </a:solidFill>
                <a:latin typeface="Trebuchet MS"/>
                <a:ea typeface="Trebuchet MS"/>
                <a:cs typeface="Trebuchet MS"/>
                <a:sym typeface="Trebuchet MS"/>
              </a:rPr>
              <a:t>criticism when looking at art?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3810000" y="6502401"/>
            <a:ext cx="5333999" cy="35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Eugène Delacroix,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Selim and Zuleika,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1857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title" idx="4294967295"/>
          </p:nvPr>
        </p:nvSpPr>
        <p:spPr>
          <a:xfrm>
            <a:off x="0" y="990600"/>
            <a:ext cx="9144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2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Description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5562600" y="4857750"/>
            <a:ext cx="3505200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E8B71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29910"/>
            <a:ext cx="5270171" cy="6370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Shape 130"/>
          <p:cNvGrpSpPr/>
          <p:nvPr/>
        </p:nvGrpSpPr>
        <p:grpSpPr>
          <a:xfrm>
            <a:off x="228600" y="451041"/>
            <a:ext cx="3276600" cy="5498714"/>
            <a:chOff x="0" y="70041"/>
            <a:chExt cx="3276600" cy="5498714"/>
          </a:xfrm>
        </p:grpSpPr>
        <p:sp>
          <p:nvSpPr>
            <p:cNvPr id="131" name="Shape 131"/>
            <p:cNvSpPr/>
            <p:nvPr/>
          </p:nvSpPr>
          <p:spPr>
            <a:xfrm>
              <a:off x="0" y="70041"/>
              <a:ext cx="3276600" cy="963975"/>
            </a:xfrm>
            <a:prstGeom prst="rect">
              <a:avLst/>
            </a:prstGeom>
            <a:solidFill>
              <a:srgbClr val="C21A4F"/>
            </a:solidFill>
            <a:ln w="25400" cap="flat" cmpd="sng">
              <a:solidFill>
                <a:srgbClr val="C21A4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 txBox="1"/>
            <p:nvPr/>
          </p:nvSpPr>
          <p:spPr>
            <a:xfrm>
              <a:off x="0" y="70041"/>
              <a:ext cx="3276600" cy="963975"/>
            </a:xfrm>
            <a:prstGeom prst="rect">
              <a:avLst/>
            </a:prstGeom>
            <a:noFill/>
            <a:ln>
              <a:noFill/>
            </a:ln>
          </p:spPr>
          <p:txBody>
            <a:bodyPr lIns="199125" tIns="113775" rIns="199125" bIns="113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8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One: Description</a:t>
              </a:r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1034016"/>
              <a:ext cx="3276600" cy="4534739"/>
            </a:xfrm>
            <a:prstGeom prst="rect">
              <a:avLst/>
            </a:prstGeom>
            <a:solidFill>
              <a:srgbClr val="E8CACE">
                <a:alpha val="89803"/>
              </a:srgbClr>
            </a:solidFill>
            <a:ln w="25400" cap="flat" cmpd="sng">
              <a:solidFill>
                <a:srgbClr val="E8CACE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 txBox="1"/>
            <p:nvPr/>
          </p:nvSpPr>
          <p:spPr>
            <a:xfrm>
              <a:off x="0" y="1034016"/>
              <a:ext cx="3276600" cy="4534739"/>
            </a:xfrm>
            <a:prstGeom prst="rect">
              <a:avLst/>
            </a:prstGeom>
            <a:noFill/>
            <a:ln>
              <a:noFill/>
            </a:ln>
          </p:spPr>
          <p:txBody>
            <a:bodyPr lIns="149350" tIns="149350" rIns="199125" bIns="224025" anchor="t" anchorCtr="0">
              <a:noAutofit/>
            </a:bodyPr>
            <a:lstStyle/>
            <a:p>
              <a:pPr marL="285750" marR="0" lvl="1" indent="-2857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ct val="100000"/>
                <a:buFont typeface="Trebuchet MS"/>
                <a:buChar char="•"/>
              </a:pPr>
              <a:r>
                <a:rPr lang="en-US" sz="2800" b="0" i="0" u="none" strike="noStrike" cap="none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Objectively describe  the contents and  physical characteristics of the artwork</a:t>
              </a:r>
            </a:p>
            <a:p>
              <a:pPr marL="285750" marR="0" lvl="1" indent="-285750" algn="l" rtl="0">
                <a:lnSpc>
                  <a:spcPct val="90000"/>
                </a:lnSpc>
                <a:spcBef>
                  <a:spcPts val="420"/>
                </a:spcBef>
                <a:spcAft>
                  <a:spcPts val="0"/>
                </a:spcAft>
                <a:buClr>
                  <a:srgbClr val="0C0C0C"/>
                </a:buClr>
                <a:buSzPct val="100000"/>
                <a:buFont typeface="Trebuchet MS"/>
                <a:buChar char="•"/>
              </a:pPr>
              <a:r>
                <a:rPr lang="en-US" sz="2800" b="0" i="0" u="none" strike="noStrike" cap="none">
                  <a:solidFill>
                    <a:srgbClr val="0C0C0C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Do not interpret or discuss the elements and principles of art at this stage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810000" y="6502401"/>
            <a:ext cx="5333999" cy="35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Eugène Delacroix,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Selim and Zuleika,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1857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title" idx="4294967295"/>
          </p:nvPr>
        </p:nvSpPr>
        <p:spPr>
          <a:xfrm>
            <a:off x="0" y="990600"/>
            <a:ext cx="9144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2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Description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562600" y="4857750"/>
            <a:ext cx="3505200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E8B71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29910"/>
            <a:ext cx="5270171" cy="6370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Shape 143"/>
          <p:cNvGrpSpPr/>
          <p:nvPr/>
        </p:nvGrpSpPr>
        <p:grpSpPr>
          <a:xfrm>
            <a:off x="228600" y="470070"/>
            <a:ext cx="3276600" cy="5460659"/>
            <a:chOff x="0" y="89070"/>
            <a:chExt cx="3276600" cy="5460659"/>
          </a:xfrm>
        </p:grpSpPr>
        <p:sp>
          <p:nvSpPr>
            <p:cNvPr id="144" name="Shape 144"/>
            <p:cNvSpPr/>
            <p:nvPr/>
          </p:nvSpPr>
          <p:spPr>
            <a:xfrm>
              <a:off x="0" y="89070"/>
              <a:ext cx="3276600" cy="662399"/>
            </a:xfrm>
            <a:prstGeom prst="rect">
              <a:avLst/>
            </a:prstGeom>
            <a:solidFill>
              <a:srgbClr val="C21A4F"/>
            </a:solidFill>
            <a:ln w="25400" cap="flat" cmpd="sng">
              <a:solidFill>
                <a:srgbClr val="C21A4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0" y="89070"/>
              <a:ext cx="3276600" cy="662399"/>
            </a:xfrm>
            <a:prstGeom prst="rect">
              <a:avLst/>
            </a:prstGeom>
            <a:noFill/>
            <a:ln>
              <a:noFill/>
            </a:ln>
          </p:spPr>
          <p:txBody>
            <a:bodyPr lIns="163575" tIns="93450" rIns="163575" bIns="93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3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Two: Analysis</a:t>
              </a:r>
            </a:p>
          </p:txBody>
        </p:sp>
        <p:sp>
          <p:nvSpPr>
            <p:cNvPr id="146" name="Shape 146"/>
            <p:cNvSpPr/>
            <p:nvPr/>
          </p:nvSpPr>
          <p:spPr>
            <a:xfrm>
              <a:off x="0" y="751470"/>
              <a:ext cx="3276600" cy="4798259"/>
            </a:xfrm>
            <a:prstGeom prst="rect">
              <a:avLst/>
            </a:prstGeom>
            <a:solidFill>
              <a:srgbClr val="E8CACE">
                <a:alpha val="89803"/>
              </a:srgbClr>
            </a:solidFill>
            <a:ln w="25400" cap="flat" cmpd="sng">
              <a:solidFill>
                <a:srgbClr val="E8CACE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0" y="751470"/>
              <a:ext cx="3276600" cy="4798259"/>
            </a:xfrm>
            <a:prstGeom prst="rect">
              <a:avLst/>
            </a:prstGeom>
            <a:noFill/>
            <a:ln>
              <a:noFill/>
            </a:ln>
          </p:spPr>
          <p:txBody>
            <a:bodyPr lIns="122675" tIns="122675" rIns="163575" bIns="184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Analyze the composition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Use the elements and principles to guide your looking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300" b="0" i="0" u="sng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Elements of Art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Line, Shape, Color, Texture, Value, Space, Form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4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300" b="0" i="0" u="sng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Principles of Design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: </a:t>
              </a:r>
              <a:r>
                <a:rPr lang="en-US" sz="23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Rhythm</a:t>
              </a:r>
              <a:r>
                <a:rPr lang="en-US" sz="23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, Emphasis, Unity, Movement, Variety, Pattern, Proportion, Balance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810000" y="6502401"/>
            <a:ext cx="5333999" cy="35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Eugène Delacroix,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Selim and Zuleika,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1857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 idx="4294967295"/>
          </p:nvPr>
        </p:nvSpPr>
        <p:spPr>
          <a:xfrm>
            <a:off x="0" y="990600"/>
            <a:ext cx="9144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2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Description</a:t>
            </a:r>
          </a:p>
        </p:txBody>
      </p:sp>
      <p:sp>
        <p:nvSpPr>
          <p:cNvPr id="154" name="Shape 154"/>
          <p:cNvSpPr txBox="1"/>
          <p:nvPr/>
        </p:nvSpPr>
        <p:spPr>
          <a:xfrm>
            <a:off x="5562600" y="4857750"/>
            <a:ext cx="3505200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E8B71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29910"/>
            <a:ext cx="5270171" cy="6370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6" name="Shape 156"/>
          <p:cNvGrpSpPr/>
          <p:nvPr/>
        </p:nvGrpSpPr>
        <p:grpSpPr>
          <a:xfrm>
            <a:off x="228600" y="228047"/>
            <a:ext cx="3276600" cy="6097103"/>
            <a:chOff x="0" y="75647"/>
            <a:chExt cx="3276600" cy="6097103"/>
          </a:xfrm>
        </p:grpSpPr>
        <p:sp>
          <p:nvSpPr>
            <p:cNvPr id="157" name="Shape 157"/>
            <p:cNvSpPr/>
            <p:nvPr/>
          </p:nvSpPr>
          <p:spPr>
            <a:xfrm>
              <a:off x="0" y="75647"/>
              <a:ext cx="3276600" cy="826701"/>
            </a:xfrm>
            <a:prstGeom prst="rect">
              <a:avLst/>
            </a:prstGeom>
            <a:solidFill>
              <a:srgbClr val="C21A4F"/>
            </a:solidFill>
            <a:ln w="25400" cap="flat" cmpd="sng">
              <a:solidFill>
                <a:srgbClr val="C21A4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0" y="75647"/>
              <a:ext cx="3276600" cy="826701"/>
            </a:xfrm>
            <a:prstGeom prst="rect">
              <a:avLst/>
            </a:prstGeom>
            <a:noFill/>
            <a:ln>
              <a:noFill/>
            </a:ln>
          </p:spPr>
          <p:txBody>
            <a:bodyPr lIns="170675" tIns="97525" rIns="170675" bIns="975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4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Three: Interpretation</a:t>
              </a:r>
            </a:p>
          </p:txBody>
        </p:sp>
        <p:sp>
          <p:nvSpPr>
            <p:cNvPr id="159" name="Shape 159"/>
            <p:cNvSpPr/>
            <p:nvPr/>
          </p:nvSpPr>
          <p:spPr>
            <a:xfrm>
              <a:off x="0" y="902350"/>
              <a:ext cx="3276600" cy="5270400"/>
            </a:xfrm>
            <a:prstGeom prst="rect">
              <a:avLst/>
            </a:prstGeom>
            <a:solidFill>
              <a:srgbClr val="E8CACE">
                <a:alpha val="89803"/>
              </a:srgbClr>
            </a:solidFill>
            <a:ln w="25400" cap="flat" cmpd="sng">
              <a:solidFill>
                <a:srgbClr val="E8CACE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0" y="902350"/>
              <a:ext cx="3276600" cy="5270400"/>
            </a:xfrm>
            <a:prstGeom prst="rect">
              <a:avLst/>
            </a:prstGeom>
            <a:noFill/>
            <a:ln>
              <a:noFill/>
            </a:ln>
          </p:spPr>
          <p:txBody>
            <a:bodyPr lIns="128000" tIns="128000" rIns="170675" bIns="192000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does the artwork mean? What is the artist trying to say?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Describe the story, meaning, message, idea, mood, and/or feelings in the artwork.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Historical and art historical relationships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Opinions backed up by evidence from the artwork.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3810000" y="6502401"/>
            <a:ext cx="5333999" cy="35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Eugène Delacroix,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Selim and Zuleika, 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1857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title" idx="4294967295"/>
          </p:nvPr>
        </p:nvSpPr>
        <p:spPr>
          <a:xfrm>
            <a:off x="0" y="990600"/>
            <a:ext cx="9144000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rebuchet MS"/>
              <a:buNone/>
            </a:pPr>
            <a:r>
              <a:rPr lang="en-US" sz="2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Description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562600" y="4857750"/>
            <a:ext cx="3505200" cy="285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400" b="0" i="0" u="none" strike="noStrike" cap="none">
              <a:solidFill>
                <a:srgbClr val="E8B71A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0" y="29910"/>
            <a:ext cx="5270171" cy="637088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9" name="Shape 169"/>
          <p:cNvGrpSpPr/>
          <p:nvPr/>
        </p:nvGrpSpPr>
        <p:grpSpPr>
          <a:xfrm>
            <a:off x="228600" y="367045"/>
            <a:ext cx="3276600" cy="5819106"/>
            <a:chOff x="0" y="214645"/>
            <a:chExt cx="3276600" cy="5819106"/>
          </a:xfrm>
        </p:grpSpPr>
        <p:sp>
          <p:nvSpPr>
            <p:cNvPr id="170" name="Shape 170"/>
            <p:cNvSpPr/>
            <p:nvPr/>
          </p:nvSpPr>
          <p:spPr>
            <a:xfrm>
              <a:off x="0" y="214645"/>
              <a:ext cx="3276600" cy="927516"/>
            </a:xfrm>
            <a:prstGeom prst="rect">
              <a:avLst/>
            </a:prstGeom>
            <a:solidFill>
              <a:srgbClr val="C21A4F"/>
            </a:solidFill>
            <a:ln w="25400" cap="flat" cmpd="sng">
              <a:solidFill>
                <a:srgbClr val="C21A4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 txBox="1"/>
            <p:nvPr/>
          </p:nvSpPr>
          <p:spPr>
            <a:xfrm>
              <a:off x="0" y="214645"/>
              <a:ext cx="3276600" cy="927516"/>
            </a:xfrm>
            <a:prstGeom prst="rect">
              <a:avLst/>
            </a:prstGeom>
            <a:noFill/>
            <a:ln>
              <a:noFill/>
            </a:ln>
          </p:spPr>
          <p:txBody>
            <a:bodyPr lIns="192000" tIns="109725" rIns="192000" bIns="1097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7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Step Four: Evaluation</a:t>
              </a:r>
            </a:p>
          </p:txBody>
        </p:sp>
        <p:sp>
          <p:nvSpPr>
            <p:cNvPr id="172" name="Shape 172"/>
            <p:cNvSpPr/>
            <p:nvPr/>
          </p:nvSpPr>
          <p:spPr>
            <a:xfrm>
              <a:off x="0" y="1142162"/>
              <a:ext cx="3276600" cy="4891589"/>
            </a:xfrm>
            <a:prstGeom prst="rect">
              <a:avLst/>
            </a:prstGeom>
            <a:solidFill>
              <a:srgbClr val="E8CACE">
                <a:alpha val="89803"/>
              </a:srgbClr>
            </a:solidFill>
            <a:ln w="25400" cap="flat" cmpd="sng">
              <a:solidFill>
                <a:srgbClr val="E8CACE">
                  <a:alpha val="89803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 txBox="1"/>
            <p:nvPr/>
          </p:nvSpPr>
          <p:spPr>
            <a:xfrm>
              <a:off x="0" y="1142162"/>
              <a:ext cx="3276600" cy="4891589"/>
            </a:xfrm>
            <a:prstGeom prst="rect">
              <a:avLst/>
            </a:prstGeom>
            <a:noFill/>
            <a:ln>
              <a:noFill/>
            </a:ln>
          </p:spPr>
          <p:txBody>
            <a:bodyPr lIns="144000" tIns="144000" rIns="192000" bIns="216025" anchor="t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Your judgment about the artwork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is effective or ineffective in the work?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What is the artwork’s value?</a:t>
              </a: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405"/>
                </a:spcBef>
                <a:spcAft>
                  <a:spcPts val="0"/>
                </a:spcAft>
                <a:buClr>
                  <a:schemeClr val="dk1"/>
                </a:buClr>
                <a:buSzPct val="100000"/>
                <a:buFont typeface="Trebuchet MS"/>
                <a:buChar char="•"/>
              </a:pPr>
              <a:r>
                <a:rPr lang="en-US" sz="2700" b="0" i="0" u="none" strike="noStrike" cap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Opinion supported by evidence in the artwork.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body" idx="2"/>
          </p:nvPr>
        </p:nvSpPr>
        <p:spPr>
          <a:xfrm>
            <a:off x="3124200" y="6477000"/>
            <a:ext cx="6019799" cy="38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William Harnatt, </a:t>
            </a:r>
            <a:r>
              <a:rPr lang="en-US" sz="18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Ease</a:t>
            </a:r>
            <a:r>
              <a:rPr lang="en-US"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1887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3"/>
          </p:nvPr>
        </p:nvSpPr>
        <p:spPr>
          <a:xfrm>
            <a:off x="0" y="-25400"/>
            <a:ext cx="9144000" cy="609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algn="ctr" rtl="0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Review</a:t>
            </a:r>
          </a:p>
        </p:txBody>
      </p:sp>
      <p:pic>
        <p:nvPicPr>
          <p:cNvPr id="181" name="Shape 181" descr="http://1.bp.blogspot.com/_RnoICdmSZT8/TG0ZY4OCbfI/AAAAAAAAAzQ/PFuMQZgfyRU/s1600/harnett-eas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24200" y="914400"/>
            <a:ext cx="5810288" cy="5181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Shape 182"/>
          <p:cNvSpPr/>
          <p:nvPr/>
        </p:nvSpPr>
        <p:spPr>
          <a:xfrm>
            <a:off x="304800" y="915412"/>
            <a:ext cx="2590800" cy="182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571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There are many diagonal lines that move our eye through the painting.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304800" y="3049011"/>
            <a:ext cx="2514599" cy="30469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Which step does the statement above fall in?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Description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Analysis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Interpretation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AutoNum type="alphaUcPeriod"/>
            </a:pPr>
            <a:r>
              <a:rPr lang="en-US"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Evaluation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dern-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1099</Words>
  <Application>Microsoft Office PowerPoint</Application>
  <PresentationFormat>On-screen Show (4:3)</PresentationFormat>
  <Paragraphs>233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Georgia</vt:lpstr>
      <vt:lpstr>Source Code Pro</vt:lpstr>
      <vt:lpstr>Verdana</vt:lpstr>
      <vt:lpstr>Trebuchet MS</vt:lpstr>
      <vt:lpstr>Arial</vt:lpstr>
      <vt:lpstr>Calibri</vt:lpstr>
      <vt:lpstr>Oswald</vt:lpstr>
      <vt:lpstr>modern-writer</vt:lpstr>
      <vt:lpstr>The Four Steps of Art Criticism</vt:lpstr>
      <vt:lpstr>PowerPoint Presentation</vt:lpstr>
      <vt:lpstr>PowerPoint Presentation</vt:lpstr>
      <vt:lpstr>Discuss</vt:lpstr>
      <vt:lpstr>Description</vt:lpstr>
      <vt:lpstr>Description</vt:lpstr>
      <vt:lpstr>Description</vt:lpstr>
      <vt:lpstr>Description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Four Steps of Art Criticism</dc:title>
  <cp:lastModifiedBy>AHS Student</cp:lastModifiedBy>
  <cp:revision>1</cp:revision>
  <dcterms:modified xsi:type="dcterms:W3CDTF">2017-08-11T17:07:03Z</dcterms:modified>
</cp:coreProperties>
</file>